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1pPr>
    <a:lvl2pPr indent="3429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2pPr>
    <a:lvl3pPr indent="6858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  <a:endParaRPr sz="3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  <a:endParaRPr sz="3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  <a:endParaRPr sz="3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  <a:endParaRPr sz="3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  <a:endParaRPr sz="3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  <a:endParaRPr sz="3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  <a:endParaRPr sz="3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  <a:endParaRPr sz="3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spd="med" advClick="1"/>
  <p:txStyles>
    <p:titleStyle>
      <a:lvl1pPr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1pPr>
      <a:lvl2pPr marL="13335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2pPr>
      <a:lvl3pPr marL="17780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3pPr>
      <a:lvl4pPr marL="22225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4pPr>
      <a:lvl5pPr marL="26670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5pPr>
      <a:lvl6pPr marL="30226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6pPr>
      <a:lvl7pPr marL="33782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7pPr>
      <a:lvl8pPr marL="37338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8pPr>
      <a:lvl9pPr marL="40894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yquote.com/quotes/quotes/t/thomasaed149049.html" TargetMode="External"/><Relationship Id="rId3" Type="http://schemas.openxmlformats.org/officeDocument/2006/relationships/hyperlink" Target="http://www.brainyquote.com/quotes/authors/t/thomas_a_edison.html" TargetMode="Externa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Relationship Id="rId3" Type="http://schemas.openxmlformats.org/officeDocument/2006/relationships/image" Target="../media/image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IX.com" TargetMode="External"/><Relationship Id="rId3" Type="http://schemas.openxmlformats.org/officeDocument/2006/relationships/hyperlink" Target="mailto:wrmalfalfa@gmail.com" TargetMode="Externa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weebly.com" TargetMode="Externa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artsandcomm.wikispaces.com" TargetMode="Externa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wrmalfalfa@gmail.com" TargetMode="Externa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Arts &amp; Communications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Clean Up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Check to see if you have: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a. Personal Logo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b. Business Card and Bus Card 10 layout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c. Illustrated Essay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d. Anti Bullying Poster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e. Anti Bullying Sticker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Warmy Thing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So...you have a GOOD FRIEND who has an issue- their breath smells bad most days and sometimes they just smell bad all over.</a:t>
            </a:r>
            <a:br>
              <a:rPr sz="4200">
                <a:solidFill>
                  <a:srgbClr val="FFFFFF"/>
                </a:solidFill>
              </a:rPr>
            </a:b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Whay do you do? How do you tell your friend? Do you NOT tell your friend?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Write a paragraph about what you might do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REAL WARMY Thing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880110" indent="-565784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FFFFFF"/>
                </a:solidFill>
              </a:rPr>
              <a:t>Personal Dilemma-Need Your Assistance-</a:t>
            </a:r>
            <a:br>
              <a:rPr sz="4158">
                <a:solidFill>
                  <a:srgbClr val="FFFFFF"/>
                </a:solidFill>
              </a:rPr>
            </a:br>
            <a:r>
              <a:rPr sz="4158">
                <a:solidFill>
                  <a:srgbClr val="FFFFFF"/>
                </a:solidFill>
              </a:rPr>
              <a:t>“What do you do when you are the person in charge and there are rules that are important, and half the people either:</a:t>
            </a:r>
            <a:br>
              <a:rPr sz="4158">
                <a:solidFill>
                  <a:srgbClr val="FFFFFF"/>
                </a:solidFill>
              </a:rPr>
            </a:br>
            <a:r>
              <a:rPr sz="4158">
                <a:solidFill>
                  <a:srgbClr val="FFFFFF"/>
                </a:solidFill>
              </a:rPr>
              <a:t>a. dont listen... b. donʻt care....c. walk all over ya...</a:t>
            </a:r>
            <a:br>
              <a:rPr sz="4158">
                <a:solidFill>
                  <a:srgbClr val="FFFFFF"/>
                </a:solidFill>
              </a:rPr>
            </a:br>
            <a:br>
              <a:rPr sz="4158">
                <a:solidFill>
                  <a:srgbClr val="FFFFFF"/>
                </a:solidFill>
              </a:rPr>
            </a:br>
            <a:r>
              <a:rPr sz="4158">
                <a:solidFill>
                  <a:srgbClr val="FFFFFF"/>
                </a:solidFill>
              </a:rPr>
              <a:t>So What do you do?</a:t>
            </a:r>
            <a:br>
              <a:rPr sz="4158">
                <a:solidFill>
                  <a:srgbClr val="FFFFFF"/>
                </a:solidFill>
              </a:rPr>
            </a:br>
            <a:r>
              <a:rPr sz="4158">
                <a:solidFill>
                  <a:srgbClr val="FFFFFF"/>
                </a:solidFill>
              </a:rPr>
              <a:t>Reflect in a paragraph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Quite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9" name="Az0FzZbCQAECzIf-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6400" y="736600"/>
            <a:ext cx="13004800" cy="76327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1006493" y="8559800"/>
            <a:ext cx="48091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Reflect in a paragraph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 UP Important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1143000" y="2108200"/>
            <a:ext cx="10464800" cy="6451600"/>
          </a:xfrm>
          <a:prstGeom prst="rect">
            <a:avLst/>
          </a:prstGeom>
        </p:spPr>
        <p:txBody>
          <a:bodyPr/>
          <a:lstStyle/>
          <a:p>
            <a:pPr lvl="0" marL="808990" indent="-520065" defTabSz="531622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b="1" sz="3822">
                <a:solidFill>
                  <a:srgbClr val="FFFFFF"/>
                </a:solidFill>
              </a:rPr>
              <a:t>WISE SAYING-</a:t>
            </a:r>
            <a:br>
              <a:rPr b="1" sz="3822">
                <a:solidFill>
                  <a:srgbClr val="FFFFFF"/>
                </a:solidFill>
              </a:rPr>
            </a:br>
            <a:br>
              <a:rPr b="1" sz="3822">
                <a:solidFill>
                  <a:srgbClr val="FFFFFF"/>
                </a:solidFill>
              </a:rPr>
            </a:br>
            <a:r>
              <a:rPr b="1" sz="3822" u="sng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Our greatest weakness lies in giving up. The most certain way to succeed is always to try just one more time.</a:t>
            </a:r>
            <a:endParaRPr b="1" sz="3822">
              <a:solidFill>
                <a:srgbClr val="FFFFFF"/>
              </a:solidFill>
            </a:endParaRPr>
          </a:p>
          <a:p>
            <a:pPr lvl="0" marL="0" indent="0" defTabSz="416052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76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  <a:hlinkClick r:id="rId3" invalidUrl="" action="" tgtFrame="" tooltip="" history="1" highlightClick="0" endSnd="0"/>
              </a:rPr>
              <a:t>    </a:t>
            </a:r>
            <a:r>
              <a:rPr sz="3276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  <a:hlinkClick r:id="rId3" invalidUrl="" action="" tgtFrame="" tooltip="" history="1" highlightClick="0" endSnd="0"/>
              </a:rPr>
              <a:t>Thomas A. Edison</a:t>
            </a:r>
            <a:r>
              <a:rPr sz="4368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4368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marL="0" indent="0" defTabSz="416052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368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sz="3276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Please reflect in a paragraph</a:t>
            </a:r>
            <a:br>
              <a:rPr sz="4368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b="1" sz="4368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sz="7979">
                <a:solidFill>
                  <a:srgbClr val="FFFFFF"/>
                </a:solidFill>
              </a:rPr>
              <a:t>PROJECT in</a:t>
            </a:r>
            <a:endParaRPr sz="7979">
              <a:solidFill>
                <a:srgbClr val="FFFFFF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sz="7979">
                <a:solidFill>
                  <a:srgbClr val="FFFFFF"/>
                </a:solidFill>
              </a:rPr>
              <a:t>Illustrator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PICK YOUR FAVORITE MOTIVATIONAL QUOTE----- OR SONG LYRICS (appropriate)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Make a 11 x 17 poster----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Try to make it original as possible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ie...minimal use of internet vectors please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Warmy-Uppity YO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1270000" y="2247900"/>
            <a:ext cx="104648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WISE NEW SAYING:</a:t>
            </a:r>
            <a:br>
              <a:rPr sz="4200">
                <a:solidFill>
                  <a:srgbClr val="FFFFFF"/>
                </a:solidFill>
              </a:rPr>
            </a:br>
            <a:r>
              <a:rPr sz="4700">
                <a:solidFill>
                  <a:srgbClr val="F5EC00"/>
                </a:solidFill>
                <a:latin typeface="Georgia"/>
                <a:ea typeface="Georgia"/>
                <a:cs typeface="Georgia"/>
                <a:sym typeface="Georgia"/>
              </a:rPr>
              <a:t>“You can have it all. Just not all at once.”</a:t>
            </a:r>
            <a:endParaRPr sz="4700">
              <a:solidFill>
                <a:srgbClr val="F5EC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marL="957035" indent="-639535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What does this mean to you?</a:t>
            </a:r>
            <a:br>
              <a:rPr sz="47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sz="47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What habit of mind does it relate to?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 Up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42815" indent="-325315">
              <a:defRPr sz="1800">
                <a:solidFill>
                  <a:srgbClr val="000000"/>
                </a:solidFill>
              </a:defRPr>
            </a:pPr>
            <a:r>
              <a:rPr b="1" sz="3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School Quote----</a:t>
            </a:r>
            <a:endParaRPr b="1" sz="3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642815" indent="-325315">
              <a:defRPr sz="1800">
                <a:solidFill>
                  <a:srgbClr val="000000"/>
                </a:solidFill>
              </a:defRPr>
            </a:pPr>
            <a:r>
              <a:rPr b="1" sz="3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“If you see me on Friday, you'll see different material on Saturday night.”</a:t>
            </a:r>
            <a:endParaRPr b="1" sz="3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b="1" sz="3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642815" indent="-325315">
              <a:defRPr sz="1800">
                <a:solidFill>
                  <a:srgbClr val="000000"/>
                </a:solidFill>
              </a:defRPr>
            </a:pPr>
            <a:r>
              <a:rPr b="1" sz="3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DOES this mean to you and write me a paragraph?</a:t>
            </a:r>
            <a:endParaRPr b="1" sz="3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 Up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1270000" y="2019300"/>
            <a:ext cx="10464800" cy="6286500"/>
          </a:xfrm>
          <a:prstGeom prst="rect">
            <a:avLst/>
          </a:prstGeom>
        </p:spPr>
        <p:txBody>
          <a:bodyPr/>
          <a:lstStyle/>
          <a:p>
            <a:pPr lvl="0" marL="773430" indent="-497205" defTabSz="508254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654">
                <a:solidFill>
                  <a:srgbClr val="FFFFFF"/>
                </a:solidFill>
              </a:rPr>
              <a:t>HOW MANY DEVICES/Computers/</a:t>
            </a:r>
            <a:br>
              <a:rPr sz="3654">
                <a:solidFill>
                  <a:srgbClr val="FFFFFF"/>
                </a:solidFill>
              </a:rPr>
            </a:br>
            <a:r>
              <a:rPr sz="3654">
                <a:solidFill>
                  <a:srgbClr val="FFFFFF"/>
                </a:solidFill>
              </a:rPr>
              <a:t>IPhones do you have to keep charged per day? </a:t>
            </a:r>
            <a:br>
              <a:rPr sz="3654">
                <a:solidFill>
                  <a:srgbClr val="FFFFFF"/>
                </a:solidFill>
              </a:rPr>
            </a:br>
            <a:r>
              <a:rPr sz="3654">
                <a:solidFill>
                  <a:srgbClr val="FFFFFF"/>
                </a:solidFill>
              </a:rPr>
              <a:t>How important are your DEVICES to you ?</a:t>
            </a:r>
            <a:br>
              <a:rPr sz="3654">
                <a:solidFill>
                  <a:srgbClr val="FFFFFF"/>
                </a:solidFill>
              </a:rPr>
            </a:br>
            <a:r>
              <a:rPr sz="3654">
                <a:solidFill>
                  <a:srgbClr val="FFFFFF"/>
                </a:solidFill>
              </a:rPr>
              <a:t>Explain in a paragraph please..</a:t>
            </a:r>
            <a:endParaRPr sz="3654">
              <a:solidFill>
                <a:srgbClr val="FFFFFF"/>
              </a:solidFill>
            </a:endParaRPr>
          </a:p>
          <a:p>
            <a:pPr lvl="0" marL="773430" indent="-497205" defTabSz="508254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654">
              <a:solidFill>
                <a:srgbClr val="FFFFFF"/>
              </a:solidFill>
            </a:endParaRPr>
          </a:p>
          <a:p>
            <a:pPr lvl="0" marL="773430" indent="-497205" defTabSz="508254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654">
                <a:solidFill>
                  <a:srgbClr val="FFFFFF"/>
                </a:solidFill>
              </a:rPr>
              <a:t>NOW- How much time do you spend “charging yourself” per day?</a:t>
            </a:r>
            <a:br>
              <a:rPr sz="3654">
                <a:solidFill>
                  <a:srgbClr val="FFFFFF"/>
                </a:solidFill>
              </a:rPr>
            </a:br>
            <a:r>
              <a:rPr sz="3654">
                <a:solidFill>
                  <a:srgbClr val="FFFFFF"/>
                </a:solidFill>
              </a:rPr>
              <a:t>How important is it to “recharge yourself”?</a:t>
            </a:r>
            <a:br>
              <a:rPr sz="3654">
                <a:solidFill>
                  <a:srgbClr val="FFFFFF"/>
                </a:solidFill>
              </a:rPr>
            </a:br>
            <a:endParaRPr sz="3654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Definitions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Pixel= Picture element....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Resolution- the number of pixels in an image 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To find the resolution: Multiply the width (inches) x the height (inches) x the number of pixels per inch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97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979">
                <a:solidFill>
                  <a:srgbClr val="FFFFFF"/>
                </a:solidFill>
              </a:rPr>
              <a:t>Important Concepts to Grasp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1. Selecting &amp; Grouping Objects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2. Creating an OBJECT (rectangle)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and then filling the path with a color and stroking the outside path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3. OBJECT&gt;ARRANGE&gt;Send backwards..bring forwards etc.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Photography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Difference between film and digital photography-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a. film uses light and chemicals to expose a picture on to paper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b. digital uses light and a CCD to imprint an image on the sensor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Photography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Raster Images are those that are comprised of pixels only and arranged in a bitmap where colors are assigned to each pixel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Warmy Up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Write down a “TOP TEN LIST of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THE THINGS YOU LOVE”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Think hard....and deep---and get an answer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Did you include “YOU” in the top ten list?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Why or why not?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 Up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When your teacher leaves for a day and has a sub, he has EXPECTATIONS of the class.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WHAT EXPECTATIONS do you have when you see a sub in class? Do you treat the day differently? Do you skip and go somewhere else?? Explain in a paragraph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Warmy Yo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1270000" y="812800"/>
            <a:ext cx="10464800" cy="6781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QUOTE-</a:t>
            </a:r>
            <a:br>
              <a:rPr sz="4200">
                <a:solidFill>
                  <a:srgbClr val="FFFFFF"/>
                </a:solidFill>
              </a:rPr>
            </a:br>
            <a:r>
              <a:rPr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Weekends don't count unless you spend them doing something completely pointless. </a:t>
            </a:r>
            <a:endParaRPr sz="4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marL="970642" indent="-653142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Do you agree or disagree?</a:t>
            </a:r>
            <a:br>
              <a:rPr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Explain in a paragraph PLEASEEE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508000" y="990600"/>
            <a:ext cx="11869391" cy="7908975"/>
          </a:xfrm>
          <a:prstGeom prst="rect">
            <a:avLst/>
          </a:prstGeom>
        </p:spPr>
        <p:txBody>
          <a:bodyPr/>
          <a:lstStyle/>
          <a:p>
            <a:pPr lvl="0" defTabSz="286258"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FFFFFF"/>
                </a:solidFill>
              </a:rPr>
              <a:t>Todayʻs Tasks</a:t>
            </a:r>
            <a:endParaRPr sz="4116">
              <a:solidFill>
                <a:srgbClr val="FFFFFF"/>
              </a:solidFill>
            </a:endParaRPr>
          </a:p>
          <a:p>
            <a:pPr lvl="0" algn="l" defTabSz="286258"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FFFFFF"/>
                </a:solidFill>
              </a:rPr>
              <a:t>1. Finish veggie man-flatten layers and save as jpg</a:t>
            </a:r>
            <a:endParaRPr sz="4116">
              <a:solidFill>
                <a:srgbClr val="FFFFFF"/>
              </a:solidFill>
            </a:endParaRPr>
          </a:p>
          <a:p>
            <a:pPr lvl="0" algn="l" defTabSz="286258"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FFFFFF"/>
                </a:solidFill>
              </a:rPr>
              <a:t>2. add your name at top</a:t>
            </a:r>
            <a:endParaRPr sz="4116">
              <a:solidFill>
                <a:srgbClr val="FFFFFF"/>
              </a:solidFill>
            </a:endParaRPr>
          </a:p>
          <a:p>
            <a:pPr lvl="0" algn="l" defTabSz="286258"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FFFFFF"/>
                </a:solidFill>
              </a:rPr>
              <a:t>3.NOW….make a new document</a:t>
            </a:r>
            <a:endParaRPr sz="4116">
              <a:solidFill>
                <a:srgbClr val="FFFFFF"/>
              </a:solidFill>
            </a:endParaRPr>
          </a:p>
          <a:p>
            <a:pPr lvl="0" algn="l" defTabSz="286258"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FFFFFF"/>
                </a:solidFill>
              </a:rPr>
              <a:t>1000 pixels by 1000 pixels</a:t>
            </a:r>
            <a:endParaRPr sz="4116">
              <a:solidFill>
                <a:srgbClr val="FFFFFF"/>
              </a:solidFill>
            </a:endParaRPr>
          </a:p>
          <a:p>
            <a:pPr lvl="0" algn="l" defTabSz="286258"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FFFFFF"/>
                </a:solidFill>
              </a:rPr>
              <a:t>Reopen the veggie man start file-</a:t>
            </a:r>
            <a:endParaRPr sz="4116">
              <a:solidFill>
                <a:srgbClr val="FFFFFF"/>
              </a:solidFill>
            </a:endParaRPr>
          </a:p>
          <a:p>
            <a:pPr lvl="0" algn="l" defTabSz="286258"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FFFFFF"/>
                </a:solidFill>
              </a:rPr>
              <a:t>Make a new veggie man -your way-be creative</a:t>
            </a:r>
            <a:endParaRPr sz="4116">
              <a:solidFill>
                <a:srgbClr val="FFFFFF"/>
              </a:solidFill>
            </a:endParaRPr>
          </a:p>
          <a:p>
            <a:pPr lvl="0" algn="l" defTabSz="286258"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FFFFFF"/>
                </a:solidFill>
              </a:rPr>
              <a:t>Make a cool background using brushes, filters, and or any photos you want to add</a:t>
            </a:r>
            <a:endParaRPr sz="4116">
              <a:solidFill>
                <a:srgbClr val="FFFFFF"/>
              </a:solidFill>
            </a:endParaRPr>
          </a:p>
          <a:p>
            <a:pPr lvl="0" algn="l" defTabSz="286258">
              <a:defRPr sz="1800">
                <a:solidFill>
                  <a:srgbClr val="000000"/>
                </a:solidFill>
              </a:defRPr>
            </a:pPr>
            <a:endParaRPr sz="4116">
              <a:solidFill>
                <a:srgbClr val="FFFFFF"/>
              </a:solidFill>
            </a:endParaRPr>
          </a:p>
          <a:p>
            <a:pPr lvl="0" algn="l" defTabSz="286258">
              <a:defRPr sz="1800">
                <a:solidFill>
                  <a:srgbClr val="000000"/>
                </a:solidFill>
              </a:defRPr>
            </a:pPr>
            <a:endParaRPr sz="4116">
              <a:solidFill>
                <a:srgbClr val="FFFFFF"/>
              </a:solidFill>
            </a:endParaRPr>
          </a:p>
          <a:p>
            <a:pPr lvl="0" algn="l" defTabSz="286258">
              <a:defRPr sz="1800">
                <a:solidFill>
                  <a:srgbClr val="000000"/>
                </a:solidFill>
              </a:defRPr>
            </a:pPr>
            <a:endParaRPr sz="4116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08254">
              <a:defRPr sz="1800">
                <a:solidFill>
                  <a:srgbClr val="000000"/>
                </a:solidFill>
              </a:defRPr>
            </a:pPr>
            <a:r>
              <a:rPr sz="7308">
                <a:solidFill>
                  <a:srgbClr val="FFFFFF"/>
                </a:solidFill>
              </a:rPr>
              <a:t>“Be Nice-</a:t>
            </a:r>
            <a:br>
              <a:rPr sz="7308">
                <a:solidFill>
                  <a:srgbClr val="FFFFFF"/>
                </a:solidFill>
              </a:rPr>
            </a:br>
            <a:r>
              <a:rPr sz="7308">
                <a:solidFill>
                  <a:srgbClr val="FFFFFF"/>
                </a:solidFill>
              </a:rPr>
              <a:t>It will take you places you never dreamed of”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Reflect in a paragraph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881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500527" y="1282700"/>
            <a:ext cx="757963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900"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FF0000"/>
                </a:solidFill>
              </a:rPr>
              <a:t>Warm Up Research</a:t>
            </a:r>
          </a:p>
        </p:txBody>
      </p:sp>
      <p:sp>
        <p:nvSpPr>
          <p:cNvPr id="121" name="Shape 121"/>
          <p:cNvSpPr/>
          <p:nvPr/>
        </p:nvSpPr>
        <p:spPr>
          <a:xfrm>
            <a:off x="1745127" y="3092450"/>
            <a:ext cx="5248636" cy="570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What is RESOLUTION?</a:t>
            </a:r>
            <a:br>
              <a:rPr sz="4200">
                <a:solidFill>
                  <a:srgbClr val="FFFFFF"/>
                </a:solidFill>
              </a:rPr>
            </a:b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What is VECTOR ART?</a:t>
            </a:r>
            <a:br>
              <a:rPr sz="4200">
                <a:solidFill>
                  <a:srgbClr val="FFFFFF"/>
                </a:solidFill>
              </a:rPr>
            </a:b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What is RASTER ART?</a:t>
            </a:r>
            <a:br>
              <a:rPr sz="4200">
                <a:solidFill>
                  <a:srgbClr val="FFFFFF"/>
                </a:solidFill>
              </a:rPr>
            </a:b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Research on the web and get me an answer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698500" y="1473200"/>
            <a:ext cx="10464800" cy="5698778"/>
          </a:xfrm>
          <a:prstGeom prst="rect">
            <a:avLst/>
          </a:prstGeom>
        </p:spPr>
        <p:txBody>
          <a:bodyPr/>
          <a:lstStyle/>
          <a:p>
            <a:pPr lvl="0" defTabSz="303783">
              <a:defRPr sz="1800">
                <a:solidFill>
                  <a:srgbClr val="000000"/>
                </a:solidFill>
              </a:defRPr>
            </a:pPr>
            <a:r>
              <a:rPr sz="3536">
                <a:solidFill>
                  <a:srgbClr val="FFFFFF"/>
                </a:solidFill>
              </a:rPr>
              <a:t>bio-info about you</a:t>
            </a:r>
            <a:endParaRPr sz="3536">
              <a:solidFill>
                <a:srgbClr val="FFFFFF"/>
              </a:solidFill>
            </a:endParaRPr>
          </a:p>
          <a:p>
            <a:pPr lvl="0" defTabSz="303783">
              <a:defRPr sz="1800">
                <a:solidFill>
                  <a:srgbClr val="000000"/>
                </a:solidFill>
              </a:defRPr>
            </a:pPr>
            <a:r>
              <a:rPr sz="3536">
                <a:solidFill>
                  <a:srgbClr val="FFFFFF"/>
                </a:solidFill>
              </a:rPr>
              <a:t>goals- and goals in 10 years</a:t>
            </a:r>
            <a:endParaRPr sz="3536">
              <a:solidFill>
                <a:srgbClr val="FFFFFF"/>
              </a:solidFill>
            </a:endParaRPr>
          </a:p>
          <a:p>
            <a:pPr lvl="0" defTabSz="303783">
              <a:defRPr sz="1800">
                <a:solidFill>
                  <a:srgbClr val="000000"/>
                </a:solidFill>
              </a:defRPr>
            </a:pPr>
            <a:r>
              <a:rPr sz="3536">
                <a:solidFill>
                  <a:srgbClr val="FFFFFF"/>
                </a:solidFill>
              </a:rPr>
              <a:t>what have you learned in this class</a:t>
            </a:r>
            <a:endParaRPr sz="3536">
              <a:solidFill>
                <a:srgbClr val="FFFFFF"/>
              </a:solidFill>
            </a:endParaRPr>
          </a:p>
          <a:p>
            <a:pPr lvl="0" defTabSz="303783">
              <a:defRPr sz="1800">
                <a:solidFill>
                  <a:srgbClr val="000000"/>
                </a:solidFill>
              </a:defRPr>
            </a:pPr>
            <a:r>
              <a:rPr sz="3536">
                <a:solidFill>
                  <a:srgbClr val="FFFFFF"/>
                </a:solidFill>
              </a:rPr>
              <a:t>what do you think about your education at khs</a:t>
            </a:r>
            <a:endParaRPr sz="3536">
              <a:solidFill>
                <a:srgbClr val="FFFFFF"/>
              </a:solidFill>
            </a:endParaRPr>
          </a:p>
          <a:p>
            <a:pPr lvl="0" defTabSz="303783">
              <a:defRPr sz="1800">
                <a:solidFill>
                  <a:srgbClr val="000000"/>
                </a:solidFill>
              </a:defRPr>
            </a:pPr>
            <a:endParaRPr sz="3536">
              <a:solidFill>
                <a:srgbClr val="FFFFFF"/>
              </a:solidFill>
            </a:endParaRPr>
          </a:p>
          <a:p>
            <a:pPr lvl="0" defTabSz="303783">
              <a:defRPr sz="1800">
                <a:solidFill>
                  <a:srgbClr val="000000"/>
                </a:solidFill>
              </a:defRPr>
            </a:pPr>
            <a:endParaRPr sz="3536">
              <a:solidFill>
                <a:srgbClr val="FFFFFF"/>
              </a:solidFill>
            </a:endParaRPr>
          </a:p>
          <a:p>
            <a:pPr lvl="0" defTabSz="303783">
              <a:defRPr sz="1800">
                <a:solidFill>
                  <a:srgbClr val="000000"/>
                </a:solidFill>
              </a:defRPr>
            </a:pPr>
            <a:r>
              <a:rPr sz="3536">
                <a:solidFill>
                  <a:srgbClr val="FFFFFF"/>
                </a:solidFill>
              </a:rPr>
              <a:t>text on an open path</a:t>
            </a:r>
            <a:endParaRPr sz="3536">
              <a:solidFill>
                <a:srgbClr val="FFFFFF"/>
              </a:solidFill>
            </a:endParaRPr>
          </a:p>
          <a:p>
            <a:pPr lvl="0" defTabSz="303783">
              <a:defRPr sz="1800">
                <a:solidFill>
                  <a:srgbClr val="000000"/>
                </a:solidFill>
              </a:defRPr>
            </a:pPr>
            <a:r>
              <a:rPr sz="3536">
                <a:solidFill>
                  <a:srgbClr val="FFFFFF"/>
                </a:solidFill>
              </a:rPr>
              <a:t>text on a closed path</a:t>
            </a:r>
            <a:endParaRPr sz="3536">
              <a:solidFill>
                <a:srgbClr val="FFFFFF"/>
              </a:solidFill>
            </a:endParaRPr>
          </a:p>
          <a:p>
            <a:pPr lvl="0" defTabSz="303783">
              <a:defRPr sz="1800">
                <a:solidFill>
                  <a:srgbClr val="000000"/>
                </a:solidFill>
              </a:defRPr>
            </a:pPr>
            <a:r>
              <a:rPr sz="3536">
                <a:solidFill>
                  <a:srgbClr val="FFFFFF"/>
                </a:solidFill>
              </a:rPr>
              <a:t>columns of text</a:t>
            </a:r>
            <a:endParaRPr sz="3536">
              <a:solidFill>
                <a:srgbClr val="FFFFFF"/>
              </a:solidFill>
            </a:endParaRPr>
          </a:p>
          <a:p>
            <a:pPr lvl="0" defTabSz="303783">
              <a:defRPr sz="1800">
                <a:solidFill>
                  <a:srgbClr val="000000"/>
                </a:solidFill>
              </a:defRPr>
            </a:pPr>
            <a:r>
              <a:rPr sz="3536">
                <a:solidFill>
                  <a:srgbClr val="FFFFFF"/>
                </a:solidFill>
              </a:rPr>
              <a:t>text wrap</a:t>
            </a:r>
            <a:endParaRPr sz="3536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809272" y="1447800"/>
            <a:ext cx="9386256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</a:rPr>
              <a:t>What was the BEST THING you did over Break?</a:t>
            </a:r>
            <a:br>
              <a:rPr sz="4700">
                <a:solidFill>
                  <a:srgbClr val="FFFFFF"/>
                </a:solidFill>
              </a:rPr>
            </a:br>
            <a:br>
              <a:rPr sz="4700">
                <a:solidFill>
                  <a:srgbClr val="FFFFFF"/>
                </a:solidFill>
              </a:rPr>
            </a:br>
            <a:r>
              <a:rPr sz="4700">
                <a:solidFill>
                  <a:srgbClr val="FFFFFF"/>
                </a:solidFill>
              </a:rPr>
              <a:t>What was the WORST THING that happened over break?</a:t>
            </a:r>
            <a:endParaRPr sz="47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7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</a:rPr>
              <a:t>Reflect in a paragraph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Business Card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558800" y="1587500"/>
            <a:ext cx="114681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Open Illustrator-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Go to Window&gt;Essentials&gt;Reset Essentials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Make A New Document---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2 inches tall &amp; 3.75 inches wide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Open Your Personal Logo You Created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6322584" y="2146299"/>
            <a:ext cx="5319528" cy="711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lvl="0">
              <a:defRPr i="1"/>
            </a:pPr>
          </a:p>
        </p:txBody>
      </p:sp>
      <p:pic>
        <p:nvPicPr>
          <p:cNvPr id="128" name="t-dear-math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6248400"/>
            <a:ext cx="3175000" cy="201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399" y="1701800"/>
            <a:ext cx="9264279" cy="717234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201184" y="8178799"/>
            <a:ext cx="943832" cy="711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lvl="0">
              <a:defRPr i="1"/>
            </a:pPr>
          </a:p>
        </p:txBody>
      </p:sp>
      <p:sp>
        <p:nvSpPr>
          <p:cNvPr id="131" name="Shape 131"/>
          <p:cNvSpPr/>
          <p:nvPr/>
        </p:nvSpPr>
        <p:spPr>
          <a:xfrm>
            <a:off x="5872627" y="4298950"/>
            <a:ext cx="1056346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What does DSLR mean?</a:t>
            </a:r>
            <a:br>
              <a:rPr sz="8400">
                <a:solidFill>
                  <a:srgbClr val="FFFFFF"/>
                </a:solidFill>
              </a:rPr>
            </a:br>
            <a:r>
              <a:rPr sz="4000">
                <a:solidFill>
                  <a:srgbClr val="FFFFFF"/>
                </a:solidFill>
              </a:rPr>
              <a:t>Look it up on da web and explain in a paragraph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171048" y="1320800"/>
            <a:ext cx="10430980" cy="711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WARM-UP  Everybody Please</a:t>
            </a:r>
            <a:endParaRPr sz="60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60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1.Open your </a:t>
            </a:r>
            <a:r>
              <a:rPr sz="6000" u="sng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WIX.com</a:t>
            </a:r>
            <a:r>
              <a:rPr sz="6000">
                <a:solidFill>
                  <a:srgbClr val="FFFFFF"/>
                </a:solidFill>
              </a:rPr>
              <a:t> website</a:t>
            </a:r>
            <a:endParaRPr sz="60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2. Publish Your website</a:t>
            </a:r>
            <a:endParaRPr sz="60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3. Copy your URL (web address)</a:t>
            </a:r>
            <a:endParaRPr sz="60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4. Email your URL to</a:t>
            </a:r>
            <a:endParaRPr sz="60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6000" u="sng">
                <a:solidFill>
                  <a:srgbClr val="FFFFFF"/>
                </a:solidFill>
                <a:hlinkClick r:id="rId3" invalidUrl="" action="" tgtFrame="" tooltip="" history="1" highlightClick="0" endSnd="0"/>
              </a:rPr>
              <a:t>wrmalfalfa@gmail.com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177800" y="800100"/>
            <a:ext cx="1905000" cy="1905000"/>
          </a:xfrm>
          <a:prstGeom prst="rightArrow">
            <a:avLst>
              <a:gd name="adj1" fmla="val 32000"/>
              <a:gd name="adj2" fmla="val 64000"/>
            </a:avLst>
          </a:prstGeom>
          <a:gradFill>
            <a:gsLst>
              <a:gs pos="0">
                <a:srgbClr val="69BFBF"/>
              </a:gs>
              <a:gs pos="100000">
                <a:srgbClr val="1377F5"/>
              </a:gs>
            </a:gsLst>
            <a:lin ang="5400000"/>
          </a:gradFill>
          <a:ln w="63500">
            <a:solidFill/>
            <a:miter lim="400000"/>
          </a:ln>
          <a:effectLst>
            <a:outerShdw sx="100000" sy="100000" kx="0" ky="0" algn="b" rotWithShape="0" blurRad="2413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 defTabSz="80010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691027" y="812800"/>
            <a:ext cx="11069105" cy="764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600">
                <a:solidFill>
                  <a:srgbClr val="FFFFFF"/>
                </a:solidFill>
              </a:rPr>
              <a:t>Today- Tripod Tutorial</a:t>
            </a:r>
            <a:endParaRPr b="1" sz="46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Review of ISO, Shutter Speed, Aperture (F-Stops) and White Balance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Thursday- 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Take Mini Quiz- Turn in all notes and WS from this week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Begin shooting DSLR cameras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Friday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Final BIG QUIZ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Shooting DSLR Cameras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3229551" y="1403350"/>
            <a:ext cx="603769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Warm Up For You Personal</a:t>
            </a:r>
          </a:p>
        </p:txBody>
      </p:sp>
      <p:sp>
        <p:nvSpPr>
          <p:cNvPr id="141" name="Shape 141"/>
          <p:cNvSpPr/>
          <p:nvPr/>
        </p:nvSpPr>
        <p:spPr>
          <a:xfrm>
            <a:off x="862930" y="2921000"/>
            <a:ext cx="10345242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“When words become unclear, I shall focus with photographs. When images become inadequate, I shall be content with silence.”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u="sng">
                <a:solidFill>
                  <a:srgbClr val="FFFFFF"/>
                </a:solidFill>
              </a:rPr>
              <a:t> Ansel Adams</a:t>
            </a:r>
          </a:p>
        </p:txBody>
      </p:sp>
      <p:sp>
        <p:nvSpPr>
          <p:cNvPr id="142" name="Shape 142"/>
          <p:cNvSpPr/>
          <p:nvPr/>
        </p:nvSpPr>
        <p:spPr>
          <a:xfrm>
            <a:off x="2052581" y="6845300"/>
            <a:ext cx="8391638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Explain what it means to your BRAIN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in a paragraph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714073" y="1231899"/>
            <a:ext cx="6662254" cy="632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Test Topics: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ISO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Shutter Speed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Aperture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White Balance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measured in degrees Kelvin K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10 parts of a camera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What does DSLR mean?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488100" y="3606800"/>
            <a:ext cx="11825400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Turn in your notes and worksheets for the last 2 days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Then we are going to ATTEMPT to shoot DSLR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cameras in MANUAL MODE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3129427" y="844550"/>
            <a:ext cx="569675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Graphics Tech 1 &amp; 2</a:t>
            </a:r>
          </a:p>
        </p:txBody>
      </p:sp>
      <p:sp>
        <p:nvSpPr>
          <p:cNvPr id="149" name="Shape 149"/>
          <p:cNvSpPr/>
          <p:nvPr/>
        </p:nvSpPr>
        <p:spPr>
          <a:xfrm>
            <a:off x="1017705" y="1403350"/>
            <a:ext cx="10432021" cy="694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Go on web to </a:t>
            </a:r>
            <a:r>
              <a:rPr sz="4200" u="sng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www.weebly.com</a:t>
            </a:r>
            <a:endParaRPr sz="4200">
              <a:solidFill>
                <a:srgbClr val="FFFFFF"/>
              </a:solidFill>
            </a:endParaRPr>
          </a:p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Sign up for a free website account using your e-mail address or use 1 from last year</a:t>
            </a:r>
            <a:endParaRPr sz="4200">
              <a:solidFill>
                <a:srgbClr val="FFFFFF"/>
              </a:solidFill>
            </a:endParaRPr>
          </a:p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Pick a template -main theme</a:t>
            </a:r>
            <a:endParaRPr sz="4200">
              <a:solidFill>
                <a:srgbClr val="FFFFFF"/>
              </a:solidFill>
            </a:endParaRPr>
          </a:p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Go to the PAGES tab</a:t>
            </a:r>
            <a:br>
              <a:rPr sz="4200">
                <a:solidFill>
                  <a:srgbClr val="FFFFFF"/>
                </a:solidFill>
              </a:rPr>
            </a:b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a. Make 5 pages- HOME ABOUT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My Work 2016(blog page) - Notes(blog page) CONTACT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IF you have a website from last year, go and 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add the My Work 2016 Page (blog page)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900">
                <a:latin typeface="Gill Sans UltraBold"/>
                <a:ea typeface="Gill Sans UltraBold"/>
                <a:cs typeface="Gill Sans UltraBold"/>
                <a:sym typeface="Gill Sans Ultra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900">
                <a:solidFill>
                  <a:srgbClr val="FFFFFF"/>
                </a:solidFill>
              </a:rPr>
              <a:t>Graphics Tech 1 &amp; 2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4200" u="sng">
                <a:solidFill>
                  <a:srgbClr val="FFFFFF"/>
                </a:solidFill>
              </a:rPr>
              <a:t>Home Page</a:t>
            </a:r>
            <a:r>
              <a:rPr sz="4200">
                <a:solidFill>
                  <a:srgbClr val="FFFFFF"/>
                </a:solidFill>
              </a:rPr>
              <a:t>- put a pic of yourself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Write a paragraph and answer these ??’s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a. Write your name, grade, age, and what 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class you are taking this period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b. Explain why you took this class, and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what you hope to learn from this class.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c. Explain what you learned in the Arts &amp; Comm Intro class.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900">
                <a:latin typeface="Gill Sans UltraBold"/>
                <a:ea typeface="Gill Sans UltraBold"/>
                <a:cs typeface="Gill Sans UltraBold"/>
                <a:sym typeface="Gill Sans Ultra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900">
                <a:solidFill>
                  <a:srgbClr val="FFFFFF"/>
                </a:solidFill>
              </a:rPr>
              <a:t>Graphics Tech 1 &amp; 2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4400" u="sng">
                <a:solidFill>
                  <a:srgbClr val="FFFFFF"/>
                </a:solidFill>
              </a:rPr>
              <a:t>About Page- </a:t>
            </a:r>
            <a:r>
              <a:rPr sz="3500">
                <a:solidFill>
                  <a:srgbClr val="FFFFFF"/>
                </a:solidFill>
              </a:rPr>
              <a:t>Put a pic on this page of your self and something that you like in this world -</a:t>
            </a:r>
            <a:br>
              <a:rPr sz="3500">
                <a:solidFill>
                  <a:srgbClr val="FFFFFF"/>
                </a:solidFill>
              </a:rPr>
            </a:br>
            <a:r>
              <a:rPr sz="3500">
                <a:solidFill>
                  <a:srgbClr val="FFFFFF"/>
                </a:solidFill>
              </a:rPr>
              <a:t>Write a paragraph about when you graduate HS,</a:t>
            </a:r>
            <a:br>
              <a:rPr sz="3500">
                <a:solidFill>
                  <a:srgbClr val="FFFFFF"/>
                </a:solidFill>
              </a:rPr>
            </a:br>
            <a:r>
              <a:rPr sz="3500">
                <a:solidFill>
                  <a:srgbClr val="FFFFFF"/>
                </a:solidFill>
              </a:rPr>
              <a:t>and explain what your goals are after high school,</a:t>
            </a:r>
            <a:br>
              <a:rPr sz="3500">
                <a:solidFill>
                  <a:srgbClr val="FFFFFF"/>
                </a:solidFill>
              </a:rPr>
            </a:br>
            <a:r>
              <a:rPr sz="3500">
                <a:solidFill>
                  <a:srgbClr val="FFFFFF"/>
                </a:solidFill>
              </a:rPr>
              <a:t>Explain what your passions are, and explain the things you think you are good at.</a:t>
            </a:r>
            <a:br>
              <a:rPr sz="3500">
                <a:solidFill>
                  <a:srgbClr val="FFFFFF"/>
                </a:solidFill>
              </a:rPr>
            </a:br>
            <a:r>
              <a:rPr sz="3500">
                <a:solidFill>
                  <a:srgbClr val="FFFFFF"/>
                </a:solidFill>
              </a:rPr>
              <a:t>Write another paragraph explaining what skills you</a:t>
            </a:r>
            <a:br>
              <a:rPr sz="3500">
                <a:solidFill>
                  <a:srgbClr val="FFFFFF"/>
                </a:solidFill>
              </a:rPr>
            </a:br>
            <a:r>
              <a:rPr sz="3500">
                <a:solidFill>
                  <a:srgbClr val="FFFFFF"/>
                </a:solidFill>
              </a:rPr>
              <a:t>have for this class, and what you hope to learn here this year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Business Card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1. You are making a Personal Business Card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Requirements: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a. Needs Your Logo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b. Needs Your # phone number- email address......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900">
                <a:latin typeface="Gill Sans UltraBold"/>
                <a:ea typeface="Gill Sans UltraBold"/>
                <a:cs typeface="Gill Sans UltraBold"/>
                <a:sym typeface="Gill Sans Ultra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900">
                <a:solidFill>
                  <a:srgbClr val="FFFFFF"/>
                </a:solidFill>
              </a:rPr>
              <a:t>Graphics Tech 1 &amp; 2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4600" u="sng">
                <a:solidFill>
                  <a:srgbClr val="FFFFFF"/>
                </a:solidFill>
              </a:rPr>
              <a:t>CONTACT PAGE-</a:t>
            </a:r>
            <a:br>
              <a:rPr b="1" sz="4600" u="sng">
                <a:solidFill>
                  <a:srgbClr val="FFFFFF"/>
                </a:solidFill>
              </a:rPr>
            </a:br>
            <a:r>
              <a:rPr sz="3700">
                <a:solidFill>
                  <a:srgbClr val="FFFFFF"/>
                </a:solidFill>
              </a:rPr>
              <a:t>USE the CONTACT FORM (on the left column-</a:t>
            </a:r>
            <a:br>
              <a:rPr sz="3700">
                <a:solidFill>
                  <a:srgbClr val="FFFFFF"/>
                </a:solidFill>
              </a:rPr>
            </a:br>
            <a:r>
              <a:rPr sz="3700">
                <a:solidFill>
                  <a:srgbClr val="FFFFFF"/>
                </a:solidFill>
              </a:rPr>
              <a:t>under the T Icon) and put your best contact info</a:t>
            </a:r>
            <a:br>
              <a:rPr sz="3700">
                <a:solidFill>
                  <a:srgbClr val="FFFFFF"/>
                </a:solidFill>
              </a:rPr>
            </a:br>
            <a:r>
              <a:rPr sz="3700">
                <a:solidFill>
                  <a:srgbClr val="FFFFFF"/>
                </a:solidFill>
              </a:rPr>
              <a:t>inside the form so it cant be seen to the public</a:t>
            </a:r>
            <a:br>
              <a:rPr sz="3700">
                <a:solidFill>
                  <a:srgbClr val="FFFFFF"/>
                </a:solidFill>
              </a:rPr>
            </a:br>
            <a:r>
              <a:rPr sz="3700">
                <a:solidFill>
                  <a:srgbClr val="FFFFFF"/>
                </a:solidFill>
              </a:rPr>
              <a:t>but so u can get info and mail from the form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900">
                <a:latin typeface="Gill Sans UltraBold"/>
                <a:ea typeface="Gill Sans UltraBold"/>
                <a:cs typeface="Gill Sans UltraBold"/>
                <a:sym typeface="Gill Sans Ultra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900">
                <a:solidFill>
                  <a:srgbClr val="FFFFFF"/>
                </a:solidFill>
              </a:rPr>
              <a:t>Graphics Tech 1 &amp; 2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4400" u="sng">
                <a:solidFill>
                  <a:srgbClr val="FFFFFF"/>
                </a:solidFill>
              </a:rPr>
              <a:t>Notes Page-  Go to the pages tab</a:t>
            </a:r>
            <a:r>
              <a:rPr sz="4400">
                <a:solidFill>
                  <a:srgbClr val="FFFFFF"/>
                </a:solidFill>
              </a:rPr>
              <a:t>-</a:t>
            </a:r>
            <a:br>
              <a:rPr sz="4400">
                <a:solidFill>
                  <a:srgbClr val="FFFFFF"/>
                </a:solidFill>
              </a:rPr>
            </a:br>
            <a:r>
              <a:rPr sz="4400">
                <a:solidFill>
                  <a:srgbClr val="FFFFFF"/>
                </a:solidFill>
              </a:rPr>
              <a:t>and create a new BLOG Page-name it</a:t>
            </a:r>
            <a:br>
              <a:rPr sz="4400">
                <a:solidFill>
                  <a:srgbClr val="FFFFFF"/>
                </a:solidFill>
              </a:rPr>
            </a:br>
            <a:r>
              <a:rPr sz="4400">
                <a:solidFill>
                  <a:srgbClr val="FFFFFF"/>
                </a:solidFill>
              </a:rPr>
              <a:t>NOTES….then save ands edit the page</a:t>
            </a:r>
            <a:br>
              <a:rPr sz="4400">
                <a:solidFill>
                  <a:srgbClr val="FFFFFF"/>
                </a:solidFill>
              </a:rPr>
            </a:br>
            <a:r>
              <a:rPr sz="4400">
                <a:solidFill>
                  <a:srgbClr val="FFFFFF"/>
                </a:solidFill>
              </a:rPr>
              <a:t>This will let you add entries each time</a:t>
            </a:r>
            <a:br>
              <a:rPr sz="4400">
                <a:solidFill>
                  <a:srgbClr val="FFFFFF"/>
                </a:solidFill>
              </a:rPr>
            </a:br>
            <a:r>
              <a:rPr sz="4400">
                <a:solidFill>
                  <a:srgbClr val="FFFFFF"/>
                </a:solidFill>
              </a:rPr>
              <a:t>we have notes to take in this class</a:t>
            </a:r>
            <a:r>
              <a:rPr b="1" sz="4400" u="sng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900">
                <a:latin typeface="Gill Sans UltraBold"/>
                <a:ea typeface="Gill Sans UltraBold"/>
                <a:cs typeface="Gill Sans UltraBold"/>
                <a:sym typeface="Gill Sans Ultra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900">
                <a:solidFill>
                  <a:srgbClr val="FFFFFF"/>
                </a:solidFill>
              </a:rPr>
              <a:t>Graphics Tech 1 &amp; 2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4700" u="sng">
                <a:solidFill>
                  <a:srgbClr val="FFFFFF"/>
                </a:solidFill>
              </a:rPr>
              <a:t>MY WORK 2016-</a:t>
            </a:r>
            <a:br>
              <a:rPr b="1" sz="4700" u="sng">
                <a:solidFill>
                  <a:srgbClr val="FFFFFF"/>
                </a:solidFill>
              </a:rPr>
            </a:br>
            <a:r>
              <a:rPr sz="4700">
                <a:solidFill>
                  <a:srgbClr val="FFFFFF"/>
                </a:solidFill>
              </a:rPr>
              <a:t>Go to the pages tab.. add a new BLOG</a:t>
            </a:r>
            <a:br>
              <a:rPr sz="4700">
                <a:solidFill>
                  <a:srgbClr val="FFFFFF"/>
                </a:solidFill>
              </a:rPr>
            </a:br>
            <a:r>
              <a:rPr sz="4700">
                <a:solidFill>
                  <a:srgbClr val="FFFFFF"/>
                </a:solidFill>
              </a:rPr>
              <a:t>page, name it-MY WORK 2016-</a:t>
            </a:r>
            <a:br>
              <a:rPr sz="4700">
                <a:solidFill>
                  <a:srgbClr val="FFFFFF"/>
                </a:solidFill>
              </a:rPr>
            </a:br>
            <a:r>
              <a:rPr sz="4700">
                <a:solidFill>
                  <a:srgbClr val="FFFFFF"/>
                </a:solidFill>
              </a:rPr>
              <a:t>This will let you add a new page entry each time you have new work to add to your page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500" y="1638300"/>
            <a:ext cx="11066396" cy="258835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915823" y="4953000"/>
            <a:ext cx="10885749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What does this image say and mean to you?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Write down your thoughts in a paragraph..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2519827" y="908050"/>
            <a:ext cx="836147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Warm-Up </a:t>
            </a:r>
          </a:p>
        </p:txBody>
      </p:sp>
      <p:sp>
        <p:nvSpPr>
          <p:cNvPr id="170" name="Shape 170"/>
          <p:cNvSpPr/>
          <p:nvPr/>
        </p:nvSpPr>
        <p:spPr>
          <a:xfrm>
            <a:off x="2011827" y="2393949"/>
            <a:ext cx="9885475" cy="473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300">
                <a:solidFill>
                  <a:srgbClr val="FFFFFF"/>
                </a:solidFill>
              </a:rPr>
              <a:t>All our dreams can come true, if we have the courage to pursue them.</a:t>
            </a:r>
            <a:endParaRPr sz="63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300">
                <a:solidFill>
                  <a:srgbClr val="FFFFFF"/>
                </a:solidFill>
              </a:rPr>
              <a:t>Walt Disney</a:t>
            </a:r>
            <a:endParaRPr sz="6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2011827" y="1879600"/>
            <a:ext cx="8439908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Agenda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Give back Quizzes and notes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Let people who need to copy answers from board from quiz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Take Photos in groups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551327" y="1480691"/>
            <a:ext cx="10720947" cy="448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Todayʻs Agenda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FFFFFF"/>
              </a:solidFill>
            </a:endParaRPr>
          </a:p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Give back B &amp; W Sketches</a:t>
            </a:r>
            <a:endParaRPr sz="4200">
              <a:solidFill>
                <a:srgbClr val="FFFFFF"/>
              </a:solidFill>
            </a:endParaRPr>
          </a:p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Class time for working on Aloha Moon Logo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3. Deadline is now on Wednesday at end of period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xfrm>
            <a:off x="1028700" y="-5334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 Up 2014</a:t>
            </a:r>
          </a:p>
        </p:txBody>
      </p:sp>
      <p:sp>
        <p:nvSpPr>
          <p:cNvPr id="177" name="Shape 177"/>
          <p:cNvSpPr/>
          <p:nvPr/>
        </p:nvSpPr>
        <p:spPr>
          <a:xfrm>
            <a:off x="1168400" y="1600200"/>
            <a:ext cx="10464800" cy="51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i="1" sz="6700">
                <a:solidFill>
                  <a:srgbClr val="FFFFFF"/>
                </a:solidFill>
              </a:rPr>
              <a:t>“If we could paint </a:t>
            </a:r>
            <a:br>
              <a:rPr b="1" i="1" sz="6700">
                <a:solidFill>
                  <a:srgbClr val="FFFFFF"/>
                </a:solidFill>
              </a:rPr>
            </a:br>
            <a:r>
              <a:rPr b="1" i="1" sz="6700">
                <a:solidFill>
                  <a:srgbClr val="FFFFFF"/>
                </a:solidFill>
              </a:rPr>
              <a:t>with the hand </a:t>
            </a:r>
            <a:br>
              <a:rPr b="1" i="1" sz="6700">
                <a:solidFill>
                  <a:srgbClr val="FFFFFF"/>
                </a:solidFill>
              </a:rPr>
            </a:br>
            <a:r>
              <a:rPr b="1" i="1" sz="6700">
                <a:solidFill>
                  <a:srgbClr val="FFFFFF"/>
                </a:solidFill>
              </a:rPr>
              <a:t>what we see </a:t>
            </a:r>
            <a:br>
              <a:rPr b="1" i="1" sz="6700">
                <a:solidFill>
                  <a:srgbClr val="FFFFFF"/>
                </a:solidFill>
              </a:rPr>
            </a:br>
            <a:r>
              <a:rPr b="1" i="1" sz="6700">
                <a:solidFill>
                  <a:srgbClr val="FFFFFF"/>
                </a:solidFill>
              </a:rPr>
              <a:t>with the eye.”</a:t>
            </a:r>
            <a:endParaRPr b="1" i="1" sz="6700">
              <a:solidFill>
                <a:srgbClr val="FFFFFF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1305421" y="7258050"/>
            <a:ext cx="991135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Reflect in a paragraph please and thank you :)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520700" y="762000"/>
            <a:ext cx="11502777" cy="6526858"/>
          </a:xfrm>
          <a:prstGeom prst="rect">
            <a:avLst/>
          </a:prstGeom>
        </p:spPr>
        <p:txBody>
          <a:bodyPr/>
          <a:lstStyle/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460">
                <a:solidFill>
                  <a:srgbClr val="FFFFFF"/>
                </a:solidFill>
              </a:rPr>
              <a:t>Logo Design</a:t>
            </a:r>
            <a:endParaRPr sz="5460">
              <a:solidFill>
                <a:srgbClr val="FFFFFF"/>
              </a:solidFill>
            </a:endParaRPr>
          </a:p>
          <a:p>
            <a:pPr lvl="0" defTabSz="379729">
              <a:defRPr sz="1800">
                <a:solidFill>
                  <a:srgbClr val="000000"/>
                </a:solidFill>
              </a:defRPr>
            </a:pPr>
            <a:endParaRPr sz="5460">
              <a:solidFill>
                <a:srgbClr val="FFFFFF"/>
              </a:solidFill>
            </a:endParaRPr>
          </a:p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460">
                <a:solidFill>
                  <a:srgbClr val="FFFFFF"/>
                </a:solidFill>
              </a:rPr>
              <a:t>Work on Aloha Moon Logo</a:t>
            </a:r>
            <a:endParaRPr sz="5460">
              <a:solidFill>
                <a:srgbClr val="FFFFFF"/>
              </a:solidFill>
            </a:endParaRPr>
          </a:p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460">
                <a:solidFill>
                  <a:srgbClr val="FFFFFF"/>
                </a:solidFill>
              </a:rPr>
              <a:t>Re-read your client brief</a:t>
            </a:r>
            <a:endParaRPr sz="5460">
              <a:solidFill>
                <a:srgbClr val="FFFFFF"/>
              </a:solidFill>
            </a:endParaRPr>
          </a:p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460">
                <a:solidFill>
                  <a:srgbClr val="FFFFFF"/>
                </a:solidFill>
              </a:rPr>
              <a:t>Know what your client wants</a:t>
            </a:r>
            <a:endParaRPr sz="5460">
              <a:solidFill>
                <a:srgbClr val="FFFFFF"/>
              </a:solidFill>
            </a:endParaRPr>
          </a:p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460">
                <a:solidFill>
                  <a:srgbClr val="FFFFFF"/>
                </a:solidFill>
              </a:rPr>
              <a:t>Keep it simple</a:t>
            </a:r>
            <a:endParaRPr sz="5460">
              <a:solidFill>
                <a:srgbClr val="FFFFFF"/>
              </a:solidFill>
            </a:endParaRPr>
          </a:p>
          <a:p>
            <a:pPr lvl="0" defTabSz="379729">
              <a:defRPr sz="1800">
                <a:solidFill>
                  <a:srgbClr val="000000"/>
                </a:solidFill>
              </a:defRPr>
            </a:pPr>
            <a:endParaRPr sz="5460">
              <a:solidFill>
                <a:srgbClr val="FFFFFF"/>
              </a:solidFill>
            </a:endParaRPr>
          </a:p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460">
                <a:solidFill>
                  <a:srgbClr val="FFFFFF"/>
                </a:solidFill>
              </a:rPr>
              <a:t>No warm up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1270000" y="254000"/>
            <a:ext cx="10464800" cy="862379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Logo Design</a:t>
            </a:r>
            <a:endParaRPr sz="8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8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Go back and look at similar ideas on web</a:t>
            </a:r>
            <a:endParaRPr sz="8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WORK HARD</a:t>
            </a:r>
            <a:endParaRPr sz="8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&amp; Create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Business Card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Needs to be readable- legible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THINK ABOUT WHERE PLACE YOUR ELEMENTS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952500" y="-114300"/>
            <a:ext cx="10464800" cy="8352731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1.FINISH LOGO DESIGN PROECT</a:t>
            </a:r>
            <a:endParaRPr sz="84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84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2. We will send a COMP to our client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 Up-none</a:t>
            </a:r>
          </a:p>
        </p:txBody>
      </p:sp>
      <p:sp>
        <p:nvSpPr>
          <p:cNvPr id="187" name="Shape 187"/>
          <p:cNvSpPr/>
          <p:nvPr/>
        </p:nvSpPr>
        <p:spPr>
          <a:xfrm>
            <a:off x="1991884" y="3296921"/>
            <a:ext cx="8532727" cy="379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Get Quiz you took yesterday- open notes quiz and pass in to me please</a:t>
            </a:r>
            <a:endParaRPr i="1" sz="4200">
              <a:solidFill>
                <a:srgbClr val="FFFFFF"/>
              </a:solidFill>
            </a:endParaRPr>
          </a:p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Go to Class Website-</a:t>
            </a:r>
            <a:br>
              <a:rPr i="1" sz="4200">
                <a:solidFill>
                  <a:srgbClr val="FFFFFF"/>
                </a:solidFill>
              </a:rPr>
            </a:br>
            <a:r>
              <a:rPr i="1" sz="4200" u="sng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http://artsandcomm.wikispaces.com</a:t>
            </a:r>
            <a:endParaRPr i="1" sz="4200">
              <a:solidFill>
                <a:srgbClr val="FFFFFF"/>
              </a:solidFill>
            </a:endParaRPr>
          </a:p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Take a look at todayʻs tasks</a:t>
            </a:r>
            <a:endParaRPr i="1" sz="4200">
              <a:solidFill>
                <a:srgbClr val="FFFFFF"/>
              </a:solidFill>
            </a:endParaRPr>
          </a:p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Follow along please—-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xfrm>
            <a:off x="1016000" y="-7366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Quiz Stuff</a:t>
            </a:r>
          </a:p>
        </p:txBody>
      </p:sp>
      <p:sp>
        <p:nvSpPr>
          <p:cNvPr id="190" name="Shape 190"/>
          <p:cNvSpPr/>
          <p:nvPr/>
        </p:nvSpPr>
        <p:spPr>
          <a:xfrm>
            <a:off x="166451" y="1358899"/>
            <a:ext cx="12942207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 u="sng">
                <a:solidFill>
                  <a:srgbClr val="FFFFFF"/>
                </a:solidFill>
              </a:rPr>
              <a:t>What is 3 Point Lighting?</a:t>
            </a:r>
            <a:r>
              <a:rPr i="1" sz="4200">
                <a:solidFill>
                  <a:srgbClr val="FFFFFF"/>
                </a:solidFill>
              </a:rPr>
              <a:t>   a lighting procedure used</a:t>
            </a:r>
            <a:endParaRPr i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in videography and photography where 3 lights are used to</a:t>
            </a:r>
            <a:endParaRPr i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illuminate the scene you are shooting</a:t>
            </a:r>
            <a:endParaRPr i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i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What are the 3 parts of 3 point lighting?</a:t>
            </a:r>
            <a:endParaRPr i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key, fill, and back</a:t>
            </a:r>
            <a:endParaRPr i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i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What is Depth Of Field? What is in focus in front of and behind the subject you are shooting</a:t>
            </a:r>
            <a:endParaRPr i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i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2 types of depth of field..shallow depth of field and deep  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 Up….</a:t>
            </a:r>
          </a:p>
        </p:txBody>
      </p:sp>
      <p:sp>
        <p:nvSpPr>
          <p:cNvPr id="193" name="Shape 193"/>
          <p:cNvSpPr/>
          <p:nvPr/>
        </p:nvSpPr>
        <p:spPr>
          <a:xfrm>
            <a:off x="1369584" y="2578099"/>
            <a:ext cx="10464800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If…..you were the teacher of this course,</a:t>
            </a:r>
            <a:endParaRPr i="1"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How would or could you&gt;</a:t>
            </a:r>
            <a:endParaRPr i="1"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MAKE THE ALOHA MOON LOGO PROJECT</a:t>
            </a:r>
            <a:endParaRPr i="1"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BETTER AND SO THAT STUDENTS WONT GET BORED AND WOULD ACTUALLY TAKE THE TIME TO WORK ON THIS PROJECT??</a:t>
            </a:r>
            <a:br>
              <a:rPr i="1" sz="4200">
                <a:solidFill>
                  <a:srgbClr val="FFFFFF"/>
                </a:solidFill>
              </a:rPr>
            </a:br>
            <a:br>
              <a:rPr i="1" sz="4200">
                <a:solidFill>
                  <a:srgbClr val="FFFFFF"/>
                </a:solidFill>
              </a:rPr>
            </a:br>
            <a:r>
              <a:rPr i="1" sz="4200">
                <a:solidFill>
                  <a:srgbClr val="FFFFFF"/>
                </a:solidFill>
              </a:rPr>
              <a:t>EXPLAIN IN A FEW SENTENCES 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-1016000" y="-5207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 Up</a:t>
            </a:r>
          </a:p>
        </p:txBody>
      </p:sp>
      <p:pic>
        <p:nvPicPr>
          <p:cNvPr id="19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3200" y="1460500"/>
            <a:ext cx="1016000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9980500" y="2540000"/>
            <a:ext cx="246720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What does</a:t>
            </a:r>
            <a:endParaRPr i="1"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this mean?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 Ups</a:t>
            </a:r>
          </a:p>
        </p:txBody>
      </p:sp>
      <p:sp>
        <p:nvSpPr>
          <p:cNvPr id="200" name="Shape 200"/>
          <p:cNvSpPr/>
          <p:nvPr/>
        </p:nvSpPr>
        <p:spPr>
          <a:xfrm>
            <a:off x="1712484" y="2793999"/>
            <a:ext cx="8995632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Friends can help each other. A true friend is someone who lets you have total freedom to be yourself - and especially to feel. Or, not feel. </a:t>
            </a:r>
            <a:endParaRPr i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i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What might this mean to you today?</a:t>
            </a:r>
            <a:br>
              <a:rPr i="1" sz="4200">
                <a:solidFill>
                  <a:srgbClr val="FFFFFF"/>
                </a:solidFill>
              </a:rPr>
            </a:br>
            <a:r>
              <a:rPr i="1" sz="4200">
                <a:solidFill>
                  <a:srgbClr val="FFFFFF"/>
                </a:solidFill>
              </a:rPr>
              <a:t>Explain in a paragraph</a:t>
            </a:r>
          </a:p>
        </p:txBody>
      </p:sp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3860800" y="-17907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CEPA</a:t>
            </a:r>
          </a:p>
        </p:txBody>
      </p:sp>
      <p:sp>
        <p:nvSpPr>
          <p:cNvPr id="203" name="Shape 203"/>
          <p:cNvSpPr/>
          <p:nvPr/>
        </p:nvSpPr>
        <p:spPr>
          <a:xfrm>
            <a:off x="348052" y="-1460501"/>
            <a:ext cx="11826095" cy="1176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FFFF"/>
                </a:solidFill>
              </a:rPr>
              <a:t>Wix- Best Works Portfolio Website</a:t>
            </a:r>
            <a:endParaRPr b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FFFF"/>
                </a:solidFill>
              </a:rPr>
              <a:t>2. 5 Pages / Headings-</a:t>
            </a:r>
            <a:endParaRPr b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FFFF"/>
                </a:solidFill>
              </a:rPr>
              <a:t>HOME   ABOUT   CONTACT </a:t>
            </a:r>
            <a:br>
              <a:rPr b="1" sz="4200">
                <a:solidFill>
                  <a:srgbClr val="FFFFFF"/>
                </a:solidFill>
              </a:rPr>
            </a:br>
            <a:r>
              <a:rPr b="1" sz="4200">
                <a:solidFill>
                  <a:srgbClr val="FFFFFF"/>
                </a:solidFill>
              </a:rPr>
              <a:t>BEST WORKS   GALLERY</a:t>
            </a:r>
            <a:endParaRPr b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FFFF"/>
                </a:solidFill>
              </a:rPr>
              <a:t>3. Requirements-</a:t>
            </a:r>
            <a:br>
              <a:rPr b="1" sz="4200">
                <a:solidFill>
                  <a:srgbClr val="FFFFFF"/>
                </a:solidFill>
              </a:rPr>
            </a:br>
            <a:r>
              <a:rPr b="1" sz="4200">
                <a:solidFill>
                  <a:srgbClr val="FFFFFF"/>
                </a:solidFill>
              </a:rPr>
              <a:t>HOME PAGE- a picture of you</a:t>
            </a:r>
            <a:br>
              <a:rPr b="1" sz="4200">
                <a:solidFill>
                  <a:srgbClr val="FFFFFF"/>
                </a:solidFill>
              </a:rPr>
            </a:br>
            <a:r>
              <a:rPr b="1" sz="4200">
                <a:solidFill>
                  <a:srgbClr val="FFFFFF"/>
                </a:solidFill>
              </a:rPr>
              <a:t>b. A Paragraph about:</a:t>
            </a:r>
            <a:br>
              <a:rPr b="1" sz="4200">
                <a:solidFill>
                  <a:srgbClr val="FFFFFF"/>
                </a:solidFill>
              </a:rPr>
            </a:br>
            <a:r>
              <a:rPr b="1" sz="4200">
                <a:solidFill>
                  <a:srgbClr val="FFFFFF"/>
                </a:solidFill>
              </a:rPr>
              <a:t>Who you are (short version), what class this is, and what this website is about</a:t>
            </a:r>
            <a:endParaRPr b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FFFF"/>
                </a:solidFill>
              </a:rPr>
              <a:t>4. ABOUT PAGE-</a:t>
            </a:r>
            <a:br>
              <a:rPr b="1" sz="4200">
                <a:solidFill>
                  <a:srgbClr val="FFFFFF"/>
                </a:solidFill>
              </a:rPr>
            </a:br>
            <a:r>
              <a:rPr b="1" sz="4200">
                <a:solidFill>
                  <a:srgbClr val="FFFFFF"/>
                </a:solidFill>
              </a:rPr>
              <a:t>paragraph about who you are (longer version)</a:t>
            </a:r>
            <a:br>
              <a:rPr b="1" sz="4200">
                <a:solidFill>
                  <a:srgbClr val="FFFFFF"/>
                </a:solidFill>
              </a:rPr>
            </a:br>
            <a:r>
              <a:rPr b="1" sz="4200">
                <a:solidFill>
                  <a:srgbClr val="FFFFFF"/>
                </a:solidFill>
              </a:rPr>
              <a:t>paragraph about your goals for high school and beyond</a:t>
            </a:r>
            <a:endParaRPr b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1270000" y="254000"/>
            <a:ext cx="10464800" cy="908154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Email a .jpg version to:</a:t>
            </a:r>
            <a:endParaRPr sz="8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 u="sng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wrmalfalfa@gmail.com</a:t>
            </a:r>
            <a:endParaRPr sz="8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before end of class</a:t>
            </a:r>
            <a:endParaRPr sz="8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8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File&gt;Save for Web and Devices&gt; .jpg</a:t>
            </a:r>
          </a:p>
        </p:txBody>
      </p:sp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-139700" y="2755900"/>
            <a:ext cx="723652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8400">
                <a:solidFill>
                  <a:srgbClr val="FFFFFF"/>
                </a:solidFill>
              </a:rPr>
              <a:t>Warm Up-</a:t>
            </a:r>
            <a:br>
              <a:rPr b="1" sz="8400">
                <a:solidFill>
                  <a:srgbClr val="FFFFFF"/>
                </a:solidFill>
              </a:rPr>
            </a:br>
            <a:r>
              <a:rPr b="1" sz="4200">
                <a:solidFill>
                  <a:srgbClr val="FFFFFF"/>
                </a:solidFill>
              </a:rPr>
              <a:t>Pd 4-6</a:t>
            </a:r>
          </a:p>
        </p:txBody>
      </p:sp>
      <p:sp>
        <p:nvSpPr>
          <p:cNvPr id="208" name="Shape 208"/>
          <p:cNvSpPr/>
          <p:nvPr/>
        </p:nvSpPr>
        <p:spPr>
          <a:xfrm>
            <a:off x="6769068" y="641349"/>
            <a:ext cx="5870093" cy="763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FFFF"/>
                </a:solidFill>
              </a:rPr>
              <a:t>“So when you're cold</a:t>
            </a:r>
            <a:endParaRPr b="1"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FFFF"/>
                </a:solidFill>
              </a:rPr>
              <a:t>From the inside out</a:t>
            </a:r>
            <a:endParaRPr b="1"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FFFF"/>
                </a:solidFill>
              </a:rPr>
              <a:t>And don't know what to do,</a:t>
            </a:r>
            <a:endParaRPr b="1"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FFFF"/>
                </a:solidFill>
              </a:rPr>
              <a:t>Remember love and friendship,</a:t>
            </a:r>
            <a:endParaRPr b="1"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FFFF"/>
                </a:solidFill>
              </a:rPr>
              <a:t>And warmth will come to you.” </a:t>
            </a:r>
            <a:endParaRPr b="1"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FF"/>
                </a:solidFill>
              </a:rPr>
              <a:t>What meaning might this have to you?</a:t>
            </a:r>
            <a:br>
              <a:rPr b="1" sz="3200">
                <a:solidFill>
                  <a:srgbClr val="FFFFFF"/>
                </a:solidFill>
              </a:rPr>
            </a:br>
            <a:r>
              <a:rPr b="1" sz="3200">
                <a:solidFill>
                  <a:srgbClr val="FFFFFF"/>
                </a:solidFill>
              </a:rPr>
              <a:t>Please explain in a paragraph</a:t>
            </a:r>
          </a:p>
        </p:txBody>
      </p:sp>
      <p:pic>
        <p:nvPicPr>
          <p:cNvPr id="20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41" y="5410200"/>
            <a:ext cx="6985001" cy="45593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2882900" y="762000"/>
            <a:ext cx="1905000" cy="190500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01600">
            <a:solidFill/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 defTabSz="80010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xfrm>
            <a:off x="-1511300" y="127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Todayʻs Tasks</a:t>
            </a:r>
          </a:p>
        </p:txBody>
      </p:sp>
      <p:sp>
        <p:nvSpPr>
          <p:cNvPr id="213" name="Shape 213"/>
          <p:cNvSpPr/>
          <p:nvPr/>
        </p:nvSpPr>
        <p:spPr>
          <a:xfrm>
            <a:off x="719577" y="2184400"/>
            <a:ext cx="11565646" cy="579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848226" indent="-848226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4700">
                <a:solidFill>
                  <a:srgbClr val="FFFFFF"/>
                </a:solidFill>
              </a:rPr>
              <a:t>Do Warm Up</a:t>
            </a:r>
            <a:endParaRPr b="1" sz="4700">
              <a:solidFill>
                <a:srgbClr val="FFFFFF"/>
              </a:solidFill>
            </a:endParaRPr>
          </a:p>
          <a:p>
            <a:pPr lvl="0" marL="848226" indent="-848226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4700">
                <a:solidFill>
                  <a:srgbClr val="FFFFFF"/>
                </a:solidFill>
              </a:rPr>
              <a:t>Do a web search and write down answers on cornell notes</a:t>
            </a:r>
            <a:endParaRPr b="1" sz="4700">
              <a:solidFill>
                <a:srgbClr val="FFFFFF"/>
              </a:solidFill>
            </a:endParaRPr>
          </a:p>
          <a:p>
            <a:pPr lvl="0" marL="848226" indent="-848226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4700">
                <a:solidFill>
                  <a:srgbClr val="FFFFFF"/>
                </a:solidFill>
              </a:rPr>
              <a:t>Watch video on 3 point lighting</a:t>
            </a:r>
            <a:endParaRPr b="1" sz="4700">
              <a:solidFill>
                <a:srgbClr val="FFFFFF"/>
              </a:solidFill>
            </a:endParaRPr>
          </a:p>
          <a:p>
            <a:pPr lvl="0" marL="848226" indent="-848226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4700">
                <a:solidFill>
                  <a:srgbClr val="FFFFFF"/>
                </a:solidFill>
              </a:rPr>
              <a:t>Go next door and shoot portrait lighting photos-</a:t>
            </a:r>
            <a:br>
              <a:rPr b="1" sz="4700">
                <a:solidFill>
                  <a:srgbClr val="FFFFFF"/>
                </a:solidFill>
              </a:rPr>
            </a:br>
            <a:r>
              <a:rPr b="1" sz="4700">
                <a:solidFill>
                  <a:srgbClr val="FFFFFF"/>
                </a:solidFill>
              </a:rPr>
              <a:t>Everyone MUST take a PICTURE</a:t>
            </a:r>
            <a:br>
              <a:rPr b="1" sz="4700">
                <a:solidFill>
                  <a:srgbClr val="FFFFFF"/>
                </a:solidFill>
              </a:rPr>
            </a:br>
            <a:r>
              <a:rPr b="1" sz="4700">
                <a:solidFill>
                  <a:srgbClr val="FFFFFF"/>
                </a:solidFill>
              </a:rPr>
              <a:t>Everyone must POSE for a PICTURE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Business Card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When done with your individual card, we will copy and paste 10 of them into a 8.5 x 11 letter size document to print them out</a:t>
            </a:r>
          </a:p>
        </p:txBody>
      </p:sp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mini quiz</a:t>
            </a:r>
          </a:p>
        </p:txBody>
      </p:sp>
      <p:sp>
        <p:nvSpPr>
          <p:cNvPr id="216" name="Shape 216"/>
          <p:cNvSpPr/>
          <p:nvPr/>
        </p:nvSpPr>
        <p:spPr>
          <a:xfrm>
            <a:off x="881527" y="2603500"/>
            <a:ext cx="1096696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What are the 3 parts of lighting?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2.  What is depth of field?</a:t>
            </a:r>
          </a:p>
        </p:txBody>
      </p:sp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sz="7979">
                <a:solidFill>
                  <a:srgbClr val="FFFFFF"/>
                </a:solidFill>
              </a:rPr>
              <a:t>Warm Up Review</a:t>
            </a:r>
            <a:endParaRPr sz="7979">
              <a:solidFill>
                <a:srgbClr val="FFFFFF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sz="7979">
                <a:solidFill>
                  <a:srgbClr val="FFFFFF"/>
                </a:solidFill>
              </a:rPr>
              <a:t>Graphics Tech 1 &amp; 2</a:t>
            </a:r>
          </a:p>
        </p:txBody>
      </p:sp>
      <p:sp>
        <p:nvSpPr>
          <p:cNvPr id="219" name="Shape 219"/>
          <p:cNvSpPr/>
          <p:nvPr/>
        </p:nvSpPr>
        <p:spPr>
          <a:xfrm>
            <a:off x="1608968" y="3682999"/>
            <a:ext cx="9253464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Name 2 different characteristics that a</a:t>
            </a:r>
            <a:endParaRPr i="1"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good logo should have</a:t>
            </a:r>
            <a:endParaRPr i="1"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i="1"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Name 2 things that your client wants in their </a:t>
            </a:r>
            <a:br>
              <a:rPr i="1" sz="4200">
                <a:solidFill>
                  <a:srgbClr val="FFFFFF"/>
                </a:solidFill>
              </a:rPr>
            </a:br>
            <a:r>
              <a:rPr i="1" sz="4200">
                <a:solidFill>
                  <a:srgbClr val="FFFFFF"/>
                </a:solidFill>
              </a:rPr>
              <a:t>logo for Aloha Moon?</a:t>
            </a:r>
          </a:p>
        </p:txBody>
      </p:sp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xfrm>
            <a:off x="1485900" y="-16764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Task #2</a:t>
            </a:r>
          </a:p>
        </p:txBody>
      </p:sp>
      <p:sp>
        <p:nvSpPr>
          <p:cNvPr id="222" name="Shape 222"/>
          <p:cNvSpPr/>
          <p:nvPr/>
        </p:nvSpPr>
        <p:spPr>
          <a:xfrm>
            <a:off x="1242584" y="2692399"/>
            <a:ext cx="10152622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Go on da web and search for:</a:t>
            </a:r>
            <a:endParaRPr i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i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FFFFFF"/>
                </a:solidFill>
              </a:rPr>
              <a:t>1. What is DEPTH OF FIELD in PHOTOGRAPHY?</a:t>
            </a:r>
            <a:br>
              <a:rPr i="1" sz="4200">
                <a:solidFill>
                  <a:srgbClr val="FFFFFF"/>
                </a:solidFill>
              </a:rPr>
            </a:br>
            <a:br>
              <a:rPr i="1" sz="4200">
                <a:solidFill>
                  <a:srgbClr val="FFFFFF"/>
                </a:solidFill>
              </a:rPr>
            </a:br>
            <a:r>
              <a:rPr i="1" sz="4200">
                <a:solidFill>
                  <a:srgbClr val="FFFFFF"/>
                </a:solidFill>
              </a:rPr>
              <a:t>2. What is the Rule Of  Thirds in Photography?</a:t>
            </a:r>
            <a:br>
              <a:rPr i="1" sz="4200">
                <a:solidFill>
                  <a:srgbClr val="FFFFFF"/>
                </a:solidFill>
              </a:rPr>
            </a:br>
            <a:endParaRPr i="1" sz="4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Quiz On Paper—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xfrm>
            <a:off x="203200" y="2768600"/>
            <a:ext cx="11550254" cy="5715000"/>
          </a:xfrm>
          <a:prstGeom prst="rect">
            <a:avLst/>
          </a:prstGeom>
        </p:spPr>
        <p:txBody>
          <a:bodyPr spcCol="577512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What Is Aperture? opening in the back of the lens that lets light in when the button is presses</a:t>
            </a:r>
            <a:endParaRPr sz="3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How is it measured? in f stops</a:t>
            </a:r>
            <a:br>
              <a:rPr sz="3200">
                <a:solidFill>
                  <a:srgbClr val="FFFFFF"/>
                </a:solidFill>
              </a:rPr>
            </a:br>
            <a:br>
              <a:rPr sz="3200">
                <a:solidFill>
                  <a:srgbClr val="FFFFFF"/>
                </a:solidFill>
              </a:rPr>
            </a:br>
            <a:endParaRPr sz="3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What is Shutter Speed? How is it measured? fractions of a second</a:t>
            </a:r>
            <a:endParaRPr sz="3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1/60</a:t>
            </a:r>
            <a:endParaRPr sz="3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What is Depth of Field?</a:t>
            </a:r>
            <a:br>
              <a:rPr sz="3200">
                <a:solidFill>
                  <a:srgbClr val="FFFFFF"/>
                </a:solidFill>
              </a:rPr>
            </a:br>
            <a:r>
              <a:rPr sz="3200">
                <a:solidFill>
                  <a:srgbClr val="FFFFFF"/>
                </a:solidFill>
              </a:rPr>
              <a:t>What does a small F Stop mean for your depth of field? small f stop means a big opening and shallow depth of field</a:t>
            </a:r>
          </a:p>
        </p:txBody>
      </p:sp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2215027" y="2609850"/>
            <a:ext cx="9224381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Wednesday-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Shoot Portraits with Lighting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Take Quiz On-Line- at Quiz</a:t>
            </a:r>
          </a:p>
        </p:txBody>
      </p:sp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xfrm>
            <a:off x="215900" y="1651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December Warm Up</a:t>
            </a:r>
          </a:p>
        </p:txBody>
      </p:sp>
      <p:sp>
        <p:nvSpPr>
          <p:cNvPr id="230" name="Shape 230"/>
          <p:cNvSpPr/>
          <p:nvPr/>
        </p:nvSpPr>
        <p:spPr>
          <a:xfrm>
            <a:off x="843427" y="2108200"/>
            <a:ext cx="8490658" cy="508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"The best and most beautiful things in the world cannot be seen or even touched. They must be felt with the heart.”</a:t>
            </a:r>
            <a:endParaRPr sz="51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400" u="sng">
                <a:solidFill>
                  <a:srgbClr val="FFFFFF"/>
                </a:solidFill>
              </a:rPr>
              <a:t>Helen Keller</a:t>
            </a:r>
            <a:endParaRPr b="1" sz="4400" u="sng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400" u="sng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400" u="sng">
                <a:solidFill>
                  <a:srgbClr val="FFFFFF"/>
                </a:solidFill>
              </a:rPr>
              <a:t>Reflect in a paragraph please</a:t>
            </a:r>
          </a:p>
        </p:txBody>
      </p:sp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3782745" y="1041399"/>
            <a:ext cx="518531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5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FFFF"/>
                </a:solidFill>
              </a:rPr>
              <a:t>CEPA Tasks Today</a:t>
            </a:r>
          </a:p>
        </p:txBody>
      </p:sp>
      <p:sp>
        <p:nvSpPr>
          <p:cNvPr id="233" name="Shape 233"/>
          <p:cNvSpPr/>
          <p:nvPr/>
        </p:nvSpPr>
        <p:spPr>
          <a:xfrm>
            <a:off x="1578690" y="3054350"/>
            <a:ext cx="9917349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FINISH CARDS TO TEACHERS</a:t>
            </a:r>
            <a:endParaRPr sz="4200">
              <a:solidFill>
                <a:srgbClr val="FFFFFF"/>
              </a:solidFill>
            </a:endParaRPr>
          </a:p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THEN- we go outside and decorate tree</a:t>
            </a: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3. Bring canned goods and toys this week for 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offering</a:t>
            </a:r>
          </a:p>
        </p:txBody>
      </p:sp>
    </p:spTree>
  </p:cSld>
  <p:clrMapOvr>
    <a:masterClrMapping/>
  </p:clrMapOvr>
  <p:transition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xfrm>
            <a:off x="-139700" y="-889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MAGAZINE COVER</a:t>
            </a:r>
          </a:p>
        </p:txBody>
      </p:sp>
      <p:sp>
        <p:nvSpPr>
          <p:cNvPr id="236" name="Shape 236"/>
          <p:cNvSpPr/>
          <p:nvPr/>
        </p:nvSpPr>
        <p:spPr>
          <a:xfrm>
            <a:off x="218467" y="2006599"/>
            <a:ext cx="12567866" cy="673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FFFF"/>
                </a:solidFill>
              </a:rPr>
              <a:t> WORK HARD- DO YOUR BEST TO FINISH </a:t>
            </a:r>
            <a:br>
              <a:rPr b="1" sz="4200">
                <a:solidFill>
                  <a:srgbClr val="FFFFFF"/>
                </a:solidFill>
              </a:rPr>
            </a:br>
            <a:r>
              <a:rPr b="1" sz="4200">
                <a:solidFill>
                  <a:srgbClr val="FFFFFF"/>
                </a:solidFill>
              </a:rPr>
              <a:t>THE MAGAZINE COVER PROJECT</a:t>
            </a:r>
            <a:endParaRPr b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FFFF"/>
                </a:solidFill>
              </a:rPr>
              <a:t>2. CHECK THE WORKSHEET  TO BE SURE YOU</a:t>
            </a:r>
            <a:endParaRPr b="1" sz="42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FFFF"/>
                </a:solidFill>
              </a:rPr>
              <a:t>HAVE ALL THE </a:t>
            </a:r>
            <a:r>
              <a:rPr b="1" sz="4500" u="sng">
                <a:solidFill>
                  <a:srgbClr val="FFFFFF"/>
                </a:solidFill>
              </a:rPr>
              <a:t>REQUIRED ELEMENTS</a:t>
            </a:r>
            <a:endParaRPr b="1" sz="4500" u="sng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500" u="sng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500" u="sng">
                <a:solidFill>
                  <a:srgbClr val="FFFFFF"/>
                </a:solidFill>
              </a:rPr>
              <a:t>3. </a:t>
            </a:r>
            <a:r>
              <a:rPr b="1" sz="4500">
                <a:solidFill>
                  <a:srgbClr val="FFFFFF"/>
                </a:solidFill>
              </a:rPr>
              <a:t>ON EXAM DAY, YOU WILL HAVE TO WRITE </a:t>
            </a:r>
            <a:br>
              <a:rPr b="1" sz="4500">
                <a:solidFill>
                  <a:srgbClr val="FFFFFF"/>
                </a:solidFill>
              </a:rPr>
            </a:br>
            <a:r>
              <a:rPr b="1" sz="4500">
                <a:solidFill>
                  <a:srgbClr val="FFFFFF"/>
                </a:solidFill>
              </a:rPr>
              <a:t>A </a:t>
            </a:r>
            <a:r>
              <a:rPr b="1" sz="4500" u="sng">
                <a:solidFill>
                  <a:srgbClr val="FFFFFF"/>
                </a:solidFill>
              </a:rPr>
              <a:t>PROJECT REFLECTION PIECE</a:t>
            </a:r>
            <a:endParaRPr b="1" sz="45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500">
                <a:solidFill>
                  <a:srgbClr val="FFFFFF"/>
                </a:solidFill>
              </a:rPr>
              <a:t>IF YOU NEED TO USE THE PERIOD TO FINISH</a:t>
            </a:r>
            <a:endParaRPr b="1" sz="45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500">
                <a:solidFill>
                  <a:srgbClr val="FFFFFF"/>
                </a:solidFill>
              </a:rPr>
              <a:t>YOUR COVER, YOU CAN DO SO.</a:t>
            </a:r>
          </a:p>
        </p:txBody>
      </p:sp>
    </p:spTree>
  </p:cSld>
  <p:clrMapOvr>
    <a:masterClrMapping/>
  </p:clrMapOvr>
  <p:transition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1592727" y="528191"/>
            <a:ext cx="8423338" cy="74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Todayʻs Tasks Graphics Tech 1 &amp; 2</a:t>
            </a:r>
          </a:p>
        </p:txBody>
      </p:sp>
      <p:sp>
        <p:nvSpPr>
          <p:cNvPr id="239" name="Shape 239"/>
          <p:cNvSpPr/>
          <p:nvPr/>
        </p:nvSpPr>
        <p:spPr>
          <a:xfrm>
            <a:off x="1031248" y="1631950"/>
            <a:ext cx="9546296" cy="570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Review Client Information Thoroughly</a:t>
            </a:r>
            <a:endParaRPr sz="4200">
              <a:solidFill>
                <a:srgbClr val="FFFFFF"/>
              </a:solidFill>
            </a:endParaRPr>
          </a:p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Do research on the web for that name</a:t>
            </a:r>
            <a:endParaRPr sz="4200">
              <a:solidFill>
                <a:srgbClr val="FFFFFF"/>
              </a:solidFill>
            </a:endParaRPr>
          </a:p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Look for other similar companies/clients on the web- research them thoroughly</a:t>
            </a:r>
            <a:endParaRPr sz="4200">
              <a:solidFill>
                <a:srgbClr val="FFFFFF"/>
              </a:solidFill>
            </a:endParaRPr>
          </a:p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REVIEW best tips for making logos</a:t>
            </a:r>
            <a:endParaRPr sz="4200">
              <a:solidFill>
                <a:srgbClr val="FFFFFF"/>
              </a:solidFill>
            </a:endParaRPr>
          </a:p>
          <a:p>
            <a:pPr lvl="0" marL="757989" indent="-757989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Begin making black and white paper sketches BEFORE opening ILLUSTRATOR</a:t>
            </a:r>
          </a:p>
        </p:txBody>
      </p:sp>
    </p:spTree>
  </p:cSld>
  <p:clrMapOvr>
    <a:masterClrMapping/>
  </p:clrMapOvr>
  <p:transition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3614663" y="3676650"/>
            <a:ext cx="5572274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Illustrator Specifications: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5 inches by 5 inches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 Up 10/22/13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Today Saying is </a:t>
            </a: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“You can catch more flies with honey than with vinegar.”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What does this say to you and why?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WARMY BRAINY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“Your best friend keeps showing up late for everything and has been making you late to school and to work....”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br>
              <a:rPr sz="4200">
                <a:solidFill>
                  <a:srgbClr val="FFFFFF"/>
                </a:solidFill>
              </a:rPr>
            </a:br>
            <a:r>
              <a:rPr sz="4200">
                <a:solidFill>
                  <a:srgbClr val="FFFFFF"/>
                </a:solidFill>
              </a:rPr>
              <a:t>What do you do to help your friend?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Quick WARMY-UPPity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Old Saying:...  </a:t>
            </a:r>
            <a:br>
              <a:rPr sz="4200">
                <a:solidFill>
                  <a:srgbClr val="FFFFFF"/>
                </a:solidFill>
              </a:rPr>
            </a:br>
            <a:r>
              <a:rPr b="1" sz="4600">
                <a:solidFill>
                  <a:srgbClr val="FFFFFF"/>
                </a:solidFill>
              </a:rPr>
              <a:t>All Good Things In </a:t>
            </a:r>
            <a:br>
              <a:rPr b="1" sz="4600">
                <a:solidFill>
                  <a:srgbClr val="FFFFFF"/>
                </a:solidFill>
              </a:rPr>
            </a:br>
            <a:r>
              <a:rPr b="1" sz="4600">
                <a:solidFill>
                  <a:srgbClr val="FFFFFF"/>
                </a:solidFill>
              </a:rPr>
              <a:t>All Good Time</a:t>
            </a:r>
            <a:r>
              <a:rPr sz="4200">
                <a:solidFill>
                  <a:srgbClr val="FFFFFF"/>
                </a:solidFill>
              </a:rPr>
              <a:t>..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What does it mean to you? Reflect in a paragraph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