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BBE0E3"/>
          </a:solidFill>
          <a:ln w="12700">
            <a:miter lim="400000"/>
          </a:ln>
          <a:effectLst>
            <a:outerShdw sx="100000" sy="100000" kx="0" ky="0" algn="b" rotWithShape="0" blurRad="355600" dist="0" dir="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 sz="4000">
                <a:latin typeface="Bodoni MT Black"/>
                <a:ea typeface="Bodoni MT Black"/>
                <a:cs typeface="Bodoni MT Black"/>
                <a:sym typeface="Bodoni MT Black"/>
              </a:defRPr>
            </a:lvl1pPr>
          </a:lstStyle>
          <a:p>
            <a:pPr lvl="0">
              <a:defRPr b="0" sz="1800"/>
            </a:pPr>
            <a:r>
              <a:rPr b="1" sz="4000"/>
              <a:t>What are the 4 Gestalt Principles?</a:t>
            </a:r>
          </a:p>
        </p:txBody>
      </p:sp>
      <p:sp>
        <p:nvSpPr>
          <p:cNvPr id="9" name="Shape 9"/>
          <p:cNvSpPr/>
          <p:nvPr>
            <p:ph type="body" idx="4294967295"/>
          </p:nvPr>
        </p:nvSpPr>
        <p:spPr>
          <a:xfrm>
            <a:off x="457200" y="2276475"/>
            <a:ext cx="8229600" cy="3849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471487" indent="-471487">
              <a:spcBef>
                <a:spcPts val="1000"/>
              </a:spcBef>
              <a:buChar char="•"/>
              <a:defRPr sz="1800"/>
            </a:pPr>
            <a:r>
              <a:rPr sz="4400"/>
              <a:t>Figure Ground</a:t>
            </a:r>
            <a:endParaRPr sz="4400"/>
          </a:p>
          <a:p>
            <a:pPr lvl="0" marL="471487" indent="-471487">
              <a:spcBef>
                <a:spcPts val="1000"/>
              </a:spcBef>
              <a:buChar char="•"/>
              <a:defRPr sz="1800"/>
            </a:pPr>
            <a:r>
              <a:rPr sz="4400"/>
              <a:t>Closure</a:t>
            </a:r>
            <a:endParaRPr sz="4400"/>
          </a:p>
          <a:p>
            <a:pPr lvl="0" marL="471487" indent="-471487">
              <a:spcBef>
                <a:spcPts val="1000"/>
              </a:spcBef>
              <a:buChar char="•"/>
              <a:defRPr sz="1800"/>
            </a:pPr>
            <a:r>
              <a:rPr sz="4400"/>
              <a:t>Similarity</a:t>
            </a:r>
            <a:endParaRPr sz="4400"/>
          </a:p>
          <a:p>
            <a:pPr lvl="0" marL="471487" indent="-471487">
              <a:spcBef>
                <a:spcPts val="1000"/>
              </a:spcBef>
              <a:buChar char="•"/>
              <a:defRPr sz="1800"/>
            </a:pPr>
            <a:r>
              <a:rPr sz="4400"/>
              <a:t>Proximity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Sauced.jpg" descr="Sauced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666750"/>
            <a:ext cx="4572000" cy="5524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 sz="3500">
                <a:latin typeface="Bodoni MT Black"/>
                <a:ea typeface="Bodoni MT Black"/>
                <a:cs typeface="Bodoni MT Black"/>
                <a:sym typeface="Bodoni MT Black"/>
              </a:defRPr>
            </a:lvl1pPr>
          </a:lstStyle>
          <a:p>
            <a:pPr lvl="0">
              <a:defRPr b="0" sz="1800"/>
            </a:pPr>
            <a:r>
              <a:rPr b="1" sz="3500"/>
              <a:t>How do Optical Illusions work?</a:t>
            </a:r>
          </a:p>
        </p:txBody>
      </p:sp>
      <p:sp>
        <p:nvSpPr>
          <p:cNvPr id="47" name="Shape 47"/>
          <p:cNvSpPr/>
          <p:nvPr>
            <p:ph type="body" idx="4294967295"/>
          </p:nvPr>
        </p:nvSpPr>
        <p:spPr>
          <a:xfrm>
            <a:off x="457200" y="1412875"/>
            <a:ext cx="8229600" cy="5445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  <a:defRPr sz="1800"/>
            </a:pPr>
            <a:r>
              <a:rPr sz="3200"/>
              <a:t>A visual stimulus misleads our perception (or meaning-making) of that stimulus.</a:t>
            </a:r>
            <a:endParaRPr sz="3200"/>
          </a:p>
          <a:p>
            <a:pPr lvl="0">
              <a:buChar char="•"/>
              <a:defRPr sz="1800"/>
            </a:pPr>
            <a:endParaRPr sz="3200"/>
          </a:p>
          <a:p>
            <a:pPr lvl="0">
              <a:buChar char="•"/>
              <a:defRPr sz="1800"/>
            </a:pPr>
            <a:r>
              <a:rPr sz="3200"/>
              <a:t>This happens because we APPLY perceptual constancies to what we are seeing – they are our RULES.</a:t>
            </a:r>
            <a:endParaRPr sz="3200"/>
          </a:p>
          <a:p>
            <a:pPr lvl="0">
              <a:buChar char="•"/>
              <a:defRPr sz="1800"/>
            </a:pPr>
            <a:endParaRPr sz="3200"/>
          </a:p>
          <a:p>
            <a:pPr lvl="0">
              <a:buChar char="•"/>
              <a:defRPr sz="1800"/>
            </a:pPr>
            <a:r>
              <a:rPr sz="3200"/>
              <a:t>We make a f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alse judgement</a:t>
            </a:r>
            <a:r>
              <a:rPr sz="3200"/>
              <a:t> because we misjudge length, position, speed, direction or curvature.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 idx="4294967295"/>
          </p:nvPr>
        </p:nvSpPr>
        <p:spPr>
          <a:xfrm>
            <a:off x="457200" y="0"/>
            <a:ext cx="8229600" cy="836613"/>
          </a:xfrm>
          <a:prstGeom prst="rect">
            <a:avLst/>
          </a:prstGeom>
          <a:solidFill>
            <a:srgbClr val="00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 sz="3200">
                <a:latin typeface="Bodoni MT Black"/>
                <a:ea typeface="Bodoni MT Black"/>
                <a:cs typeface="Bodoni MT Black"/>
                <a:sym typeface="Bodoni MT Black"/>
              </a:defRPr>
            </a:lvl1pPr>
          </a:lstStyle>
          <a:p>
            <a:pPr lvl="0">
              <a:defRPr b="0" sz="1800"/>
            </a:pPr>
            <a:r>
              <a:rPr b="1" sz="3200"/>
              <a:t>MULLER LYER Illusion</a:t>
            </a:r>
          </a:p>
        </p:txBody>
      </p:sp>
      <p:sp>
        <p:nvSpPr>
          <p:cNvPr id="50" name="Shape 50"/>
          <p:cNvSpPr/>
          <p:nvPr>
            <p:ph type="body" idx="4294967295"/>
          </p:nvPr>
        </p:nvSpPr>
        <p:spPr>
          <a:xfrm>
            <a:off x="457200" y="3789362"/>
            <a:ext cx="8229600" cy="2879726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</a:pPr>
          </a:p>
        </p:txBody>
      </p:sp>
      <p:sp>
        <p:nvSpPr>
          <p:cNvPr id="51" name="Shape 51"/>
          <p:cNvSpPr/>
          <p:nvPr/>
        </p:nvSpPr>
        <p:spPr>
          <a:xfrm>
            <a:off x="611187" y="908050"/>
            <a:ext cx="8064501" cy="2751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600"/>
              </a:spcBef>
            </a:pPr>
            <a:r>
              <a:rPr sz="2800"/>
              <a:t>There are 2 theories to explain this illusion!</a:t>
            </a:r>
            <a:endParaRPr sz="2800"/>
          </a:p>
          <a:p>
            <a:pPr lvl="0">
              <a:spcBef>
                <a:spcPts val="1600"/>
              </a:spcBef>
            </a:pPr>
            <a:r>
              <a:rPr sz="2800"/>
              <a:t>The Muller Lyer illusion consists of 2 lines that are equal in length to each other.</a:t>
            </a:r>
            <a:endParaRPr sz="2800"/>
          </a:p>
          <a:p>
            <a:pPr lvl="1" marL="457200" indent="0">
              <a:spcBef>
                <a:spcPts val="1600"/>
              </a:spcBef>
              <a:buSzPct val="100000"/>
              <a:buChar char="•"/>
            </a:pPr>
            <a:r>
              <a:rPr sz="2800"/>
              <a:t>One has ‘arrow-heads’ attached.</a:t>
            </a:r>
            <a:endParaRPr sz="2800"/>
          </a:p>
          <a:p>
            <a:pPr lvl="1" marL="457200" indent="0">
              <a:spcBef>
                <a:spcPts val="1600"/>
              </a:spcBef>
              <a:buSzPct val="100000"/>
              <a:buChar char="•"/>
            </a:pPr>
            <a:r>
              <a:rPr sz="2800"/>
              <a:t>One has fish-tails’ attached.</a:t>
            </a:r>
          </a:p>
        </p:txBody>
      </p:sp>
      <p:pic>
        <p:nvPicPr>
          <p:cNvPr id="52" name="m-lillus.png" descr="m-lillu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2275" y="4292600"/>
            <a:ext cx="5759450" cy="23352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 sz="3500">
                <a:latin typeface="Bodoni MT Black"/>
                <a:ea typeface="Bodoni MT Black"/>
                <a:cs typeface="Bodoni MT Black"/>
                <a:sym typeface="Bodoni MT Black"/>
              </a:defRPr>
            </a:lvl1pPr>
          </a:lstStyle>
          <a:p>
            <a:pPr lvl="0">
              <a:defRPr b="0" sz="1800"/>
            </a:pPr>
            <a:r>
              <a:rPr b="1" sz="3500"/>
              <a:t>Theory of Perceptual Compromise</a:t>
            </a:r>
          </a:p>
        </p:txBody>
      </p:sp>
      <p:sp>
        <p:nvSpPr>
          <p:cNvPr id="55" name="Shape 55"/>
          <p:cNvSpPr/>
          <p:nvPr>
            <p:ph type="body" idx="4294967295"/>
          </p:nvPr>
        </p:nvSpPr>
        <p:spPr>
          <a:xfrm>
            <a:off x="457200" y="1600199"/>
            <a:ext cx="8229600" cy="4924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SzTx/>
              <a:buNone/>
              <a:defRPr sz="1800"/>
            </a:pPr>
            <a:r>
              <a:rPr sz="3200"/>
              <a:t>1.	The length of the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solid</a:t>
            </a:r>
            <a:r>
              <a:rPr sz="3200"/>
              <a:t> horizontal lines of each figure are actually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equal</a:t>
            </a:r>
            <a:r>
              <a:rPr sz="3200"/>
              <a:t> in length.</a:t>
            </a:r>
            <a:endParaRPr sz="3200"/>
          </a:p>
          <a:p>
            <a:pPr lvl="0" marL="609600" indent="-609600">
              <a:buAutoNum type="arabicPeriod" startAt="2"/>
              <a:defRPr sz="1800"/>
            </a:pPr>
            <a:r>
              <a:rPr sz="3200"/>
              <a:t>BUT the length of each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WHOLE figure</a:t>
            </a:r>
            <a:r>
              <a:rPr sz="3200"/>
              <a:t> is not the same.</a:t>
            </a:r>
            <a:endParaRPr sz="3200"/>
          </a:p>
          <a:p>
            <a:pPr lvl="0" marL="609600" indent="-609600">
              <a:buSzTx/>
              <a:buNone/>
              <a:defRPr sz="1800"/>
            </a:pPr>
            <a:r>
              <a:rPr sz="3200"/>
              <a:t>3.	The lengths between the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added</a:t>
            </a:r>
            <a:r>
              <a:rPr sz="3200"/>
              <a:t> tips (heads or tails) is very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different</a:t>
            </a:r>
            <a:r>
              <a:rPr sz="3200"/>
              <a:t>.  We use 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closure</a:t>
            </a:r>
            <a:r>
              <a:rPr sz="3200"/>
              <a:t> to estimate the length and compromise somewhere between the actual length and the perceived length.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 sz="4000">
                <a:latin typeface="Bodoni MT Black"/>
                <a:ea typeface="Bodoni MT Black"/>
                <a:cs typeface="Bodoni MT Black"/>
                <a:sym typeface="Bodoni MT Black"/>
              </a:defRPr>
            </a:lvl1pPr>
          </a:lstStyle>
          <a:p>
            <a:pPr lvl="0">
              <a:defRPr b="0" sz="1800"/>
            </a:pPr>
            <a:r>
              <a:rPr b="1" sz="4000"/>
              <a:t>Diagram of Perceptual Compromise</a:t>
            </a:r>
          </a:p>
        </p:txBody>
      </p:sp>
      <p:sp>
        <p:nvSpPr>
          <p:cNvPr id="58" name="Shape 58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</a:pPr>
          </a:p>
        </p:txBody>
      </p:sp>
      <p:pic>
        <p:nvPicPr>
          <p:cNvPr id="59" name="0068.jpg" descr="0068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7812" y="1628775"/>
            <a:ext cx="6096001" cy="4572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13829.png" descr="pic13829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8887" y="1700212"/>
            <a:ext cx="6408738" cy="4722813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5364162" y="476250"/>
            <a:ext cx="3313113" cy="101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Is this picture REALLY moving?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 idx="4294967295"/>
          </p:nvPr>
        </p:nvSpPr>
        <p:spPr>
          <a:xfrm>
            <a:off x="250825" y="274637"/>
            <a:ext cx="8435975" cy="993776"/>
          </a:xfrm>
          <a:prstGeom prst="rect">
            <a:avLst/>
          </a:prstGeom>
          <a:solidFill>
            <a:srgbClr val="66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438911">
              <a:defRPr sz="1800"/>
            </a:pPr>
            <a:br>
              <a:rPr sz="2112"/>
            </a:br>
            <a:r>
              <a:rPr b="1" sz="1919">
                <a:latin typeface="Bodoni MT Black"/>
                <a:ea typeface="Bodoni MT Black"/>
                <a:cs typeface="Bodoni MT Black"/>
                <a:sym typeface="Bodoni MT Black"/>
              </a:rPr>
              <a:t>Figure-Ground</a:t>
            </a:r>
            <a:br>
              <a:rPr b="1" sz="1919">
                <a:latin typeface="Bodoni MT Black"/>
                <a:ea typeface="Bodoni MT Black"/>
                <a:cs typeface="Bodoni MT Black"/>
                <a:sym typeface="Bodoni MT Black"/>
              </a:rPr>
            </a:br>
          </a:p>
        </p:txBody>
      </p:sp>
      <p:sp>
        <p:nvSpPr>
          <p:cNvPr id="12" name="Shape 12"/>
          <p:cNvSpPr/>
          <p:nvPr>
            <p:ph type="body" idx="4294967295"/>
          </p:nvPr>
        </p:nvSpPr>
        <p:spPr>
          <a:xfrm>
            <a:off x="3779837" y="1268412"/>
            <a:ext cx="4906963" cy="5589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  <a:buFont typeface="Times New Roman"/>
              <a:buChar char="•"/>
              <a:defRPr sz="1800"/>
            </a:pPr>
            <a:r>
              <a:rPr sz="2800">
                <a:latin typeface="Times New Roman"/>
                <a:ea typeface="Times New Roman"/>
                <a:cs typeface="Times New Roman"/>
                <a:sym typeface="Times New Roman"/>
              </a:rPr>
              <a:t>We tend to separate the important aspects of the figure from the surroundings (background).  We focus or give our attention to the figure.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Font typeface="Times New Roman"/>
              <a:buChar char="•"/>
              <a:defRPr sz="1800"/>
            </a:pPr>
            <a:r>
              <a:rPr sz="2800">
                <a:latin typeface="Times New Roman"/>
                <a:ea typeface="Times New Roman"/>
                <a:cs typeface="Times New Roman"/>
                <a:sym typeface="Times New Roman"/>
              </a:rPr>
              <a:t>Real or imagined contour lines separate the figure and ground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Font typeface="Times New Roman"/>
              <a:buChar char="•"/>
              <a:defRPr sz="1800"/>
            </a:pPr>
            <a:r>
              <a:rPr sz="2800">
                <a:latin typeface="Times New Roman"/>
                <a:ea typeface="Times New Roman"/>
                <a:cs typeface="Times New Roman"/>
                <a:sym typeface="Times New Roman"/>
              </a:rPr>
              <a:t>Camouflage depends on difficulties with establishing contour lines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Font typeface="Times New Roman"/>
              <a:buChar char="•"/>
              <a:defRPr sz="1800"/>
            </a:pPr>
            <a:r>
              <a:rPr sz="2800">
                <a:latin typeface="Times New Roman"/>
                <a:ea typeface="Times New Roman"/>
                <a:cs typeface="Times New Roman"/>
                <a:sym typeface="Times New Roman"/>
              </a:rPr>
              <a:t>Reversible figures change the ownership of the contour lines</a:t>
            </a:r>
          </a:p>
        </p:txBody>
      </p:sp>
      <p:pic>
        <p:nvPicPr>
          <p:cNvPr id="13" name="vase.png" descr="vase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1700212"/>
            <a:ext cx="3390900" cy="37242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66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>
                <a:latin typeface="Bodoni MT Black"/>
                <a:ea typeface="Bodoni MT Black"/>
                <a:cs typeface="Bodoni MT Black"/>
                <a:sym typeface="Bodoni MT Black"/>
              </a:defRPr>
            </a:lvl1pPr>
          </a:lstStyle>
          <a:p>
            <a:pPr lvl="0">
              <a:defRPr b="0" sz="1800"/>
            </a:pPr>
            <a:r>
              <a:rPr b="1" sz="4400"/>
              <a:t>Proximity</a:t>
            </a:r>
          </a:p>
        </p:txBody>
      </p:sp>
      <p:grpSp>
        <p:nvGrpSpPr>
          <p:cNvPr id="18" name="Group 18"/>
          <p:cNvGrpSpPr/>
          <p:nvPr/>
        </p:nvGrpSpPr>
        <p:grpSpPr>
          <a:xfrm>
            <a:off x="1476375" y="1916112"/>
            <a:ext cx="1981200" cy="1920876"/>
            <a:chOff x="0" y="0"/>
            <a:chExt cx="1981200" cy="1920875"/>
          </a:xfrm>
        </p:grpSpPr>
        <p:sp>
          <p:nvSpPr>
            <p:cNvPr id="16" name="Shape 16"/>
            <p:cNvSpPr/>
            <p:nvPr/>
          </p:nvSpPr>
          <p:spPr>
            <a:xfrm>
              <a:off x="0" y="0"/>
              <a:ext cx="1981200" cy="1920875"/>
            </a:xfrm>
            <a:prstGeom prst="rect">
              <a:avLst/>
            </a:prstGeom>
            <a:solidFill>
              <a:srgbClr val="99CC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pic>
          <p:nvPicPr>
            <p:cNvPr id="17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981200" cy="19208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9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95962" y="1916112"/>
            <a:ext cx="1819276" cy="190500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hape 20"/>
          <p:cNvSpPr/>
          <p:nvPr/>
        </p:nvSpPr>
        <p:spPr>
          <a:xfrm>
            <a:off x="611187" y="4221162"/>
            <a:ext cx="7921626" cy="2210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100"/>
              </a:spcBef>
              <a:defRPr sz="3600"/>
            </a:lvl1pPr>
          </a:lstStyle>
          <a:p>
            <a:pPr lvl="0">
              <a:defRPr sz="1800"/>
            </a:pPr>
            <a:r>
              <a:rPr sz="3600"/>
              <a:t>Proximity is the grouping of elements that are close to each other to form an overall figure or pattern. Also known as ‘nearness’.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" grpId="1"/>
      <p:bldP build="whole" bldLvl="1" animBg="1" rev="0" advAuto="0" spid="19" grpId="2"/>
      <p:bldP build="whole" bldLvl="1" animBg="1" rev="0" advAuto="0" spid="20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66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>
                <a:latin typeface="Bodoni MT Black"/>
                <a:ea typeface="Bodoni MT Black"/>
                <a:cs typeface="Bodoni MT Black"/>
                <a:sym typeface="Bodoni MT Black"/>
              </a:defRPr>
            </a:lvl1pPr>
          </a:lstStyle>
          <a:p>
            <a:pPr lvl="0">
              <a:defRPr b="0" sz="1800"/>
            </a:pPr>
            <a:r>
              <a:rPr b="1" sz="4400"/>
              <a:t>Similarity</a:t>
            </a:r>
          </a:p>
        </p:txBody>
      </p:sp>
      <p:pic>
        <p:nvPicPr>
          <p:cNvPr id="23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19700" y="1844675"/>
            <a:ext cx="2490788" cy="234950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24"/>
          <p:cNvSpPr/>
          <p:nvPr/>
        </p:nvSpPr>
        <p:spPr>
          <a:xfrm>
            <a:off x="539750" y="4437062"/>
            <a:ext cx="8135938" cy="2427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When the elements of a stimulus or pattern have similar features (size, shape, colour) we tend to group them together.  Similarity is stronger than proximity if the two are together in a stimulus.</a:t>
            </a:r>
          </a:p>
        </p:txBody>
      </p:sp>
      <p:pic>
        <p:nvPicPr>
          <p:cNvPr id="25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12" y="1844675"/>
            <a:ext cx="2514601" cy="2336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" grpId="2"/>
      <p:bldP build="whole" bldLvl="1" animBg="1" rev="0" advAuto="0" spid="25" grpId="1"/>
      <p:bldP build="whole" bldLvl="1" animBg="1" rev="0" advAuto="0" spid="24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66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>
                <a:latin typeface="Bodoni MT Black"/>
                <a:ea typeface="Bodoni MT Black"/>
                <a:cs typeface="Bodoni MT Black"/>
                <a:sym typeface="Bodoni MT Black"/>
              </a:defRPr>
            </a:lvl1pPr>
          </a:lstStyle>
          <a:p>
            <a:pPr lvl="0">
              <a:defRPr b="0" sz="1800"/>
            </a:pPr>
            <a:r>
              <a:rPr b="1" sz="4400"/>
              <a:t>Closure</a:t>
            </a:r>
          </a:p>
        </p:txBody>
      </p:sp>
      <p:pic>
        <p:nvPicPr>
          <p:cNvPr id="28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79837" y="1538287"/>
            <a:ext cx="2087563" cy="2054226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16012" y="2205037"/>
            <a:ext cx="1190626" cy="127635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64387" y="1412875"/>
            <a:ext cx="1190626" cy="120015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/>
        </p:nvSpPr>
        <p:spPr>
          <a:xfrm>
            <a:off x="468312" y="1341437"/>
            <a:ext cx="5867401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600"/>
              </a:spcBef>
              <a:defRPr sz="2800"/>
            </a:lvl1pPr>
          </a:lstStyle>
          <a:p>
            <a:pPr lvl="0">
              <a:defRPr sz="1800"/>
            </a:pPr>
            <a:r>
              <a:rPr sz="2800"/>
              <a:t>What do we see?</a:t>
            </a:r>
          </a:p>
        </p:txBody>
      </p:sp>
      <p:sp>
        <p:nvSpPr>
          <p:cNvPr id="32" name="Shape 32"/>
          <p:cNvSpPr/>
          <p:nvPr/>
        </p:nvSpPr>
        <p:spPr>
          <a:xfrm>
            <a:off x="468312" y="4005262"/>
            <a:ext cx="8137526" cy="2427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pPr lvl="0">
              <a:defRPr sz="1800"/>
            </a:pPr>
            <a:r>
              <a:rPr sz="3200"/>
              <a:t>We perceive an object as a whole, despite it being actually incomplete. We group the individual elements to make ‘one’ by filling in the missing contour lines so that it makes sense.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" grpId="3"/>
      <p:bldP build="whole" bldLvl="1" animBg="1" rev="0" advAuto="0" spid="28" grpId="2"/>
      <p:bldP build="whole" bldLvl="1" animBg="1" rev="0" advAuto="0" spid="30" grpId="4"/>
      <p:bldP build="whole" bldLvl="1" animBg="1" rev="0" advAuto="0" spid="32" grpId="5"/>
      <p:bldP build="whole" bldLvl="1" animBg="1" rev="0" advAuto="0" spid="3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66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>
                <a:latin typeface="Bodoni MT Black"/>
                <a:ea typeface="Bodoni MT Black"/>
                <a:cs typeface="Bodoni MT Black"/>
                <a:sym typeface="Bodoni MT Black"/>
              </a:defRPr>
            </a:lvl1pPr>
          </a:lstStyle>
          <a:p>
            <a:pPr lvl="0">
              <a:defRPr b="0" sz="1800"/>
            </a:pPr>
            <a:r>
              <a:rPr b="1" sz="4400"/>
              <a:t>Fido?</a:t>
            </a:r>
          </a:p>
        </p:txBody>
      </p:sp>
      <p:pic>
        <p:nvPicPr>
          <p:cNvPr id="35" name="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8175" y="1312862"/>
            <a:ext cx="5254625" cy="55451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11faces.jpeg" descr="11face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850" y="184150"/>
            <a:ext cx="8569325" cy="66738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00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b="1" sz="3200">
                <a:latin typeface="Bodoni MT Black"/>
                <a:ea typeface="Bodoni MT Black"/>
                <a:cs typeface="Bodoni MT Black"/>
                <a:sym typeface="Bodoni MT Black"/>
              </a:defRPr>
            </a:lvl1pPr>
          </a:lstStyle>
          <a:p>
            <a:pPr lvl="0">
              <a:defRPr b="0" sz="1800"/>
            </a:pPr>
            <a:r>
              <a:rPr b="1" sz="3200"/>
              <a:t>Physiological factors affecting Visual Perception</a:t>
            </a:r>
          </a:p>
        </p:txBody>
      </p:sp>
      <p:sp>
        <p:nvSpPr>
          <p:cNvPr id="40" name="Shape 40"/>
          <p:cNvSpPr/>
          <p:nvPr>
            <p:ph type="body" idx="4294967295"/>
          </p:nvPr>
        </p:nvSpPr>
        <p:spPr>
          <a:xfrm>
            <a:off x="457200" y="1628775"/>
            <a:ext cx="8229600" cy="5229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	Alcohol</a:t>
            </a:r>
            <a:r>
              <a:rPr sz="3200"/>
              <a:t>… Slows us down, changes coordination, reduces attention, concentration and ability to make judgements.</a:t>
            </a:r>
            <a:endParaRPr sz="32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endParaRPr sz="3200"/>
          </a:p>
          <a:p>
            <a:pPr lvl="0">
              <a:lnSpc>
                <a:spcPct val="90000"/>
              </a:lnSpc>
              <a:buSzTx/>
              <a:buNone/>
              <a:defRPr sz="1800"/>
            </a:pPr>
            <a:r>
              <a:rPr sz="3200"/>
              <a:t>	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Old Age</a:t>
            </a:r>
            <a:r>
              <a:rPr sz="3200"/>
              <a:t>…cataracts, long-sightedness, age-related macular degeneration, retinal detachment, diabetic retinopathy, glaucoma.  Our eyes age as we do and become more susceptible to disease and damage.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 idx="4294967295"/>
          </p:nvPr>
        </p:nvSpPr>
        <p:spPr>
          <a:xfrm>
            <a:off x="539750" y="908050"/>
            <a:ext cx="8229600" cy="475297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00FFCC"/>
              </a:gs>
            </a:gsLst>
            <a:lin ang="162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b="1" sz="4400">
                <a:latin typeface="Bodoni MT Black"/>
                <a:ea typeface="Bodoni MT Black"/>
                <a:cs typeface="Bodoni MT Black"/>
                <a:sym typeface="Bodoni MT Black"/>
              </a:rPr>
              <a:t>OPTICAL ILLUSIONS</a:t>
            </a:r>
            <a:br>
              <a:rPr b="1" sz="4400">
                <a:latin typeface="Bodoni MT Black"/>
                <a:ea typeface="Bodoni MT Black"/>
                <a:cs typeface="Bodoni MT Black"/>
                <a:sym typeface="Bodoni MT Black"/>
              </a:rPr>
            </a:br>
            <a:br>
              <a:rPr b="1" sz="4400">
                <a:latin typeface="Bodoni MT Black"/>
                <a:ea typeface="Bodoni MT Black"/>
                <a:cs typeface="Bodoni MT Black"/>
                <a:sym typeface="Bodoni MT Black"/>
              </a:rPr>
            </a:br>
            <a:r>
              <a:rPr b="1" sz="4400">
                <a:latin typeface="Bodoni MT Black"/>
                <a:ea typeface="Bodoni MT Black"/>
                <a:cs typeface="Bodoni MT Black"/>
                <a:sym typeface="Bodoni MT Black"/>
              </a:rPr>
              <a:t>OR</a:t>
            </a:r>
            <a:br>
              <a:rPr b="1" sz="4400">
                <a:latin typeface="Bodoni MT Black"/>
                <a:ea typeface="Bodoni MT Black"/>
                <a:cs typeface="Bodoni MT Black"/>
                <a:sym typeface="Bodoni MT Black"/>
              </a:rPr>
            </a:br>
            <a:br>
              <a:rPr b="1" sz="4400">
                <a:latin typeface="Bodoni MT Black"/>
                <a:ea typeface="Bodoni MT Black"/>
                <a:cs typeface="Bodoni MT Black"/>
                <a:sym typeface="Bodoni MT Black"/>
              </a:rPr>
            </a:br>
            <a:r>
              <a:rPr b="1" sz="4400">
                <a:latin typeface="Bodoni MT Black"/>
                <a:ea typeface="Bodoni MT Black"/>
                <a:cs typeface="Bodoni MT Black"/>
                <a:sym typeface="Bodoni MT Black"/>
              </a:rPr>
              <a:t>HOW EASY IT IS TO TRICK HUMAN BEINGS….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