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ph type="sldImg"/>
          </p:nvPr>
        </p:nvSpPr>
        <p:spPr>
          <a:xfrm>
            <a:off x="1143000" y="685800"/>
            <a:ext cx="4572000" cy="3429000"/>
          </a:xfrm>
          <a:prstGeom prst="rect">
            <a:avLst/>
          </a:prstGeom>
        </p:spPr>
        <p:txBody>
          <a:bodyPr/>
          <a:lstStyle/>
          <a:p>
            <a:pPr/>
          </a:p>
        </p:txBody>
      </p:sp>
      <p:sp>
        <p:nvSpPr>
          <p:cNvPr id="44" name="Shape 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1" name="GrahamTemplate" descr="GrahamTemplate"/>
          <p:cNvPicPr>
            <a:picLocks noChangeAspect="1"/>
          </p:cNvPicPr>
          <p:nvPr/>
        </p:nvPicPr>
        <p:blipFill>
          <a:blip r:embed="rId2">
            <a:extLst/>
          </a:blip>
          <a:stretch>
            <a:fillRect/>
          </a:stretch>
        </p:blipFill>
        <p:spPr>
          <a:xfrm>
            <a:off x="0" y="0"/>
            <a:ext cx="9145589" cy="6858000"/>
          </a:xfrm>
          <a:prstGeom prst="rect">
            <a:avLst/>
          </a:prstGeom>
          <a:ln w="12700">
            <a:miter lim="400000"/>
          </a:ln>
        </p:spPr>
      </p:pic>
      <p:sp>
        <p:nvSpPr>
          <p:cNvPr id="12" name="Slide Number"/>
          <p:cNvSpPr txBox="1"/>
          <p:nvPr>
            <p:ph type="sldNum" sz="quarter" idx="2"/>
          </p:nvPr>
        </p:nvSpPr>
        <p:spPr>
          <a:xfrm>
            <a:off x="8156295" y="6248400"/>
            <a:ext cx="301907" cy="288822"/>
          </a:xfrm>
          <a:prstGeom prst="rect">
            <a:avLst/>
          </a:prstGeom>
        </p:spPr>
        <p:txBody>
          <a:bodyPr lIns="45718" tIns="45718" rIns="45718" bIns="45718"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9" name="GrahamTemplate" descr="GrahamTemplate"/>
          <p:cNvPicPr>
            <a:picLocks noChangeAspect="1"/>
          </p:cNvPicPr>
          <p:nvPr/>
        </p:nvPicPr>
        <p:blipFill>
          <a:blip r:embed="rId2">
            <a:extLst/>
          </a:blip>
          <a:stretch>
            <a:fillRect/>
          </a:stretch>
        </p:blipFill>
        <p:spPr>
          <a:xfrm>
            <a:off x="0" y="0"/>
            <a:ext cx="9145589" cy="6858000"/>
          </a:xfrm>
          <a:prstGeom prst="rect">
            <a:avLst/>
          </a:prstGeom>
          <a:ln w="12700">
            <a:miter lim="400000"/>
          </a:ln>
        </p:spPr>
      </p:pic>
      <p:sp>
        <p:nvSpPr>
          <p:cNvPr id="20" name="Slide Number"/>
          <p:cNvSpPr txBox="1"/>
          <p:nvPr>
            <p:ph type="sldNum" sz="quarter" idx="2"/>
          </p:nvPr>
        </p:nvSpPr>
        <p:spPr>
          <a:xfrm>
            <a:off x="8156295" y="6248400"/>
            <a:ext cx="301907" cy="288822"/>
          </a:xfrm>
          <a:prstGeom prst="rect">
            <a:avLst/>
          </a:prstGeom>
        </p:spPr>
        <p:txBody>
          <a:bodyPr lIns="45718" tIns="45718" rIns="45718" bIns="45718"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0">
    <p:bg>
      <p:bgPr>
        <a:solidFill>
          <a:srgbClr val="000099"/>
        </a:solidFill>
      </p:bgPr>
    </p:bg>
    <p:spTree>
      <p:nvGrpSpPr>
        <p:cNvPr id="1" name=""/>
        <p:cNvGrpSpPr/>
        <p:nvPr/>
      </p:nvGrpSpPr>
      <p:grpSpPr>
        <a:xfrm>
          <a:off x="0" y="0"/>
          <a:ext cx="0" cy="0"/>
          <a:chOff x="0" y="0"/>
          <a:chExt cx="0" cy="0"/>
        </a:xfrm>
      </p:grpSpPr>
      <p:pic>
        <p:nvPicPr>
          <p:cNvPr id="27" name="GrahamTemplate" descr="GrahamTemplate"/>
          <p:cNvPicPr>
            <a:picLocks noChangeAspect="1"/>
          </p:cNvPicPr>
          <p:nvPr/>
        </p:nvPicPr>
        <p:blipFill>
          <a:blip r:embed="rId2">
            <a:extLst/>
          </a:blip>
          <a:stretch>
            <a:fillRect/>
          </a:stretch>
        </p:blipFill>
        <p:spPr>
          <a:xfrm>
            <a:off x="0" y="0"/>
            <a:ext cx="9145589" cy="6858000"/>
          </a:xfrm>
          <a:prstGeom prst="rect">
            <a:avLst/>
          </a:prstGeom>
          <a:ln w="12700">
            <a:miter lim="400000"/>
          </a:ln>
        </p:spPr>
      </p:pic>
      <p:sp>
        <p:nvSpPr>
          <p:cNvPr id="28" name="Slide Number"/>
          <p:cNvSpPr txBox="1"/>
          <p:nvPr>
            <p:ph type="sldNum" sz="quarter" idx="2"/>
          </p:nvPr>
        </p:nvSpPr>
        <p:spPr>
          <a:xfrm>
            <a:off x="8156295" y="6248400"/>
            <a:ext cx="301907" cy="288822"/>
          </a:xfrm>
          <a:prstGeom prst="rect">
            <a:avLst/>
          </a:prstGeom>
        </p:spPr>
        <p:txBody>
          <a:bodyPr lIns="45718" tIns="45718" rIns="45718" bIns="45718" anchor="t"/>
          <a:lstStyle>
            <a:lvl1pPr>
              <a:defRPr sz="14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5" name="Title Text"/>
          <p:cNvSpPr txBox="1"/>
          <p:nvPr>
            <p:ph type="title"/>
          </p:nvPr>
        </p:nvSpPr>
        <p:spPr>
          <a:prstGeom prst="rect">
            <a:avLst/>
          </a:prstGeom>
        </p:spPr>
        <p:txBody>
          <a:bodyPr/>
          <a:lstStyle/>
          <a:p>
            <a:pPr/>
            <a:r>
              <a:t>Title Text</a:t>
            </a:r>
          </a:p>
        </p:txBody>
      </p:sp>
      <p:sp>
        <p:nvSpPr>
          <p:cNvPr id="3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defTabSz="457200">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transition xmlns:p14="http://schemas.microsoft.com/office/powerpoint/2010/main" spd="med" advClick="1"/>
  <p:txStyles>
    <p:titleStyle>
      <a:lvl1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1pPr>
      <a:lvl2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2pPr>
      <a:lvl3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3pPr>
      <a:lvl4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4pPr>
      <a:lvl5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5pPr>
      <a:lvl6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6pPr>
      <a:lvl7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7pPr>
      <a:lvl8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8pPr>
      <a:lvl9pPr marL="0" marR="0" indent="0" algn="ctr" defTabSz="45720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9pPr>
    </p:titleStyle>
    <p:bodyStyle>
      <a:lvl1pPr marL="342900" marR="0" indent="-34290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1pPr>
      <a:lvl2pPr marL="783771" marR="0" indent="-326571"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2pPr>
      <a:lvl3pPr marL="1219200" marR="0" indent="-30480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3pPr>
      <a:lvl4pPr marL="17373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4pPr>
      <a:lvl5pPr marL="21945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5pPr>
      <a:lvl6pPr marL="26517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6pPr>
      <a:lvl7pPr marL="3108960" marR="0" indent="-365760"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7pPr>
      <a:lvl8pPr marL="3566159" marR="0" indent="-365759"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8pPr>
      <a:lvl9pPr marL="4023359" marR="0" indent="-365759" algn="l" defTabSz="45720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9pPr>
    </p:bodyStyle>
    <p:otherStyle>
      <a:lvl1pPr marL="0" marR="0" indent="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g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www.unilever.com/about/who-we-are/our-logo/" TargetMode="Externa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5.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bmp"/></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22.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jpe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jpe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Gestalt Theories Of Visual Perception"/>
          <p:cNvSpPr txBox="1"/>
          <p:nvPr/>
        </p:nvSpPr>
        <p:spPr>
          <a:xfrm>
            <a:off x="163881" y="1806398"/>
            <a:ext cx="7109243" cy="56261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100" u="sng"/>
            </a:lvl1pPr>
          </a:lstStyle>
          <a:p>
            <a:pPr/>
            <a:r>
              <a:t>Gestalt Theories Of Visual Perception</a:t>
            </a:r>
          </a:p>
        </p:txBody>
      </p:sp>
      <p:sp>
        <p:nvSpPr>
          <p:cNvPr id="47" name="The Gestalt theorists were the first group of psychologists to systematically study perceptual organization around the 1920’s, in Germany.…"/>
          <p:cNvSpPr txBox="1"/>
          <p:nvPr/>
        </p:nvSpPr>
        <p:spPr>
          <a:xfrm>
            <a:off x="163881" y="2504898"/>
            <a:ext cx="7521200" cy="30017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ct val="120000"/>
              </a:lnSpc>
              <a:spcBef>
                <a:spcPts val="900"/>
              </a:spcBef>
              <a:defRPr b="1" sz="1900">
                <a:solidFill>
                  <a:srgbClr val="333333"/>
                </a:solidFill>
                <a:latin typeface="Verdana"/>
                <a:ea typeface="Verdana"/>
                <a:cs typeface="Verdana"/>
                <a:sym typeface="Verdana"/>
              </a:defRPr>
            </a:pPr>
            <a:r>
              <a:t>The Gestalt theorists were the first group of psychologists to systematically study perceptual organization around the 1920’s, in Germany.</a:t>
            </a:r>
          </a:p>
          <a:p>
            <a:pPr defTabSz="457200">
              <a:lnSpc>
                <a:spcPct val="120000"/>
              </a:lnSpc>
              <a:spcBef>
                <a:spcPts val="900"/>
              </a:spcBef>
              <a:defRPr b="1" sz="1900">
                <a:solidFill>
                  <a:srgbClr val="333333"/>
                </a:solidFill>
                <a:latin typeface="Verdana"/>
                <a:ea typeface="Verdana"/>
                <a:cs typeface="Verdana"/>
                <a:sym typeface="Verdana"/>
              </a:defRPr>
            </a:pPr>
          </a:p>
          <a:p>
            <a:pPr defTabSz="457200">
              <a:lnSpc>
                <a:spcPts val="3900"/>
              </a:lnSpc>
              <a:defRPr b="1" sz="2100">
                <a:latin typeface="Verdana"/>
                <a:ea typeface="Verdana"/>
                <a:cs typeface="Verdana"/>
                <a:sym typeface="Verdana"/>
              </a:defRPr>
            </a:pPr>
            <a:r>
              <a:t>These theories attempt to describe how people tend to organize visual elements into groups or </a:t>
            </a:r>
            <a:r>
              <a:rPr i="1"/>
              <a:t>unified wholes </a:t>
            </a:r>
            <a:r>
              <a:t>when certain principles are applied.</a:t>
            </a:r>
          </a:p>
        </p:txBody>
      </p:sp>
      <p:pic>
        <p:nvPicPr>
          <p:cNvPr id="48" name="Image" descr="Image"/>
          <p:cNvPicPr>
            <a:picLocks noChangeAspect="1"/>
          </p:cNvPicPr>
          <p:nvPr/>
        </p:nvPicPr>
        <p:blipFill>
          <a:blip r:embed="rId2">
            <a:extLst/>
          </a:blip>
          <a:stretch>
            <a:fillRect/>
          </a:stretch>
        </p:blipFill>
        <p:spPr>
          <a:xfrm>
            <a:off x="7314374" y="2387273"/>
            <a:ext cx="1410880" cy="150069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cc8a250494e6d490034527c527bc1fc4.gif" descr="cc8a250494e6d490034527c527bc1fc4.gif"/>
          <p:cNvPicPr>
            <a:picLocks noChangeAspect="1"/>
          </p:cNvPicPr>
          <p:nvPr/>
        </p:nvPicPr>
        <p:blipFill>
          <a:blip r:embed="rId2">
            <a:extLst/>
          </a:blip>
          <a:stretch>
            <a:fillRect/>
          </a:stretch>
        </p:blipFill>
        <p:spPr>
          <a:xfrm>
            <a:off x="6350" y="168026"/>
            <a:ext cx="9131300" cy="68453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041-tb-728x0.jpg" descr="041-tb-728x0.jpg"/>
          <p:cNvPicPr>
            <a:picLocks noChangeAspect="1"/>
          </p:cNvPicPr>
          <p:nvPr/>
        </p:nvPicPr>
        <p:blipFill>
          <a:blip r:embed="rId2">
            <a:extLst/>
          </a:blip>
          <a:stretch>
            <a:fillRect/>
          </a:stretch>
        </p:blipFill>
        <p:spPr>
          <a:xfrm>
            <a:off x="-31287" y="0"/>
            <a:ext cx="4852359" cy="6858000"/>
          </a:xfrm>
          <a:prstGeom prst="rect">
            <a:avLst/>
          </a:prstGeom>
          <a:ln w="12700">
            <a:miter lim="400000"/>
          </a:ln>
        </p:spPr>
      </p:pic>
      <p:pic>
        <p:nvPicPr>
          <p:cNvPr id="81" name="fgunstable.gif" descr="fgunstable.gif"/>
          <p:cNvPicPr>
            <a:picLocks noChangeAspect="1"/>
          </p:cNvPicPr>
          <p:nvPr/>
        </p:nvPicPr>
        <p:blipFill>
          <a:blip r:embed="rId3">
            <a:extLst/>
          </a:blip>
          <a:stretch>
            <a:fillRect/>
          </a:stretch>
        </p:blipFill>
        <p:spPr>
          <a:xfrm>
            <a:off x="5814367" y="2468016"/>
            <a:ext cx="2959101" cy="39116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 name="Escher2.GIF" descr="Escher2.GIF"/>
          <p:cNvPicPr>
            <a:picLocks noChangeAspect="1"/>
          </p:cNvPicPr>
          <p:nvPr/>
        </p:nvPicPr>
        <p:blipFill>
          <a:blip r:embed="rId2">
            <a:extLst/>
          </a:blip>
          <a:stretch>
            <a:fillRect/>
          </a:stretch>
        </p:blipFill>
        <p:spPr>
          <a:xfrm>
            <a:off x="-259558" y="3834992"/>
            <a:ext cx="9422709" cy="3062607"/>
          </a:xfrm>
          <a:prstGeom prst="rect">
            <a:avLst/>
          </a:prstGeom>
          <a:ln w="12700">
            <a:miter lim="400000"/>
          </a:ln>
        </p:spPr>
      </p:pic>
      <p:sp>
        <p:nvSpPr>
          <p:cNvPr id="84" name="Figure and Ground"/>
          <p:cNvSpPr txBox="1"/>
          <p:nvPr>
            <p:ph type="title" idx="4294967295"/>
          </p:nvPr>
        </p:nvSpPr>
        <p:spPr>
          <a:xfrm>
            <a:off x="336996" y="1976438"/>
            <a:ext cx="8229601" cy="1143001"/>
          </a:xfrm>
          <a:prstGeom prst="rect">
            <a:avLst/>
          </a:prstGeom>
        </p:spPr>
        <p:txBody>
          <a:bodyPr/>
          <a:lstStyle>
            <a:lvl1pPr>
              <a:defRPr b="1" sz="4600"/>
            </a:lvl1pPr>
          </a:lstStyle>
          <a:p>
            <a:pPr/>
            <a:r>
              <a:t>Figure and Ground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 name="051-tb-728x0.jpg" descr="051-tb-728x0.jpg"/>
          <p:cNvPicPr>
            <a:picLocks noChangeAspect="1"/>
          </p:cNvPicPr>
          <p:nvPr/>
        </p:nvPicPr>
        <p:blipFill>
          <a:blip r:embed="rId2">
            <a:extLst/>
          </a:blip>
          <a:stretch>
            <a:fillRect/>
          </a:stretch>
        </p:blipFill>
        <p:spPr>
          <a:xfrm>
            <a:off x="-47973" y="-122452"/>
            <a:ext cx="5019986" cy="7102904"/>
          </a:xfrm>
          <a:prstGeom prst="rect">
            <a:avLst/>
          </a:prstGeom>
          <a:ln w="12700">
            <a:miter lim="400000"/>
          </a:ln>
        </p:spPr>
      </p:pic>
      <p:sp>
        <p:nvSpPr>
          <p:cNvPr id="87" name="Text"/>
          <p:cNvSpPr txBox="1"/>
          <p:nvPr/>
        </p:nvSpPr>
        <p:spPr>
          <a:xfrm>
            <a:off x="-47973" y="-122452"/>
            <a:ext cx="142239"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lnSpc>
                <a:spcPts val="2800"/>
              </a:lnSpc>
              <a:defRPr sz="1200" u="sng">
                <a:solidFill>
                  <a:srgbClr val="0000EE"/>
                </a:solidFill>
                <a:latin typeface="Times"/>
                <a:ea typeface="Times"/>
                <a:cs typeface="Times"/>
                <a:sym typeface="Times"/>
              </a:defRPr>
            </a:lvl1pPr>
          </a:lstStyle>
          <a:p>
            <a:pPr>
              <a:defRPr u="none"/>
            </a:pPr>
            <a:r>
              <a:rPr u="sng"/>
              <a:t> </a:t>
            </a:r>
          </a:p>
        </p:txBody>
      </p:sp>
      <p:sp>
        <p:nvSpPr>
          <p:cNvPr id="88" name="This poster for the film “Peter and The Wolf” exemplifies the great creative potential in using the figure-ground principle to your benefit. On one hand, you get the image of a long wolf’s body. When you shift to looking at the white in the image (previously ground) as figure, you immediately spot a man’s silhouette — which we can assume is Peter’s."/>
          <p:cNvSpPr txBox="1"/>
          <p:nvPr/>
        </p:nvSpPr>
        <p:spPr>
          <a:xfrm>
            <a:off x="5078781" y="1501598"/>
            <a:ext cx="3040475" cy="54787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ct val="110000"/>
              </a:lnSpc>
              <a:spcBef>
                <a:spcPts val="2400"/>
              </a:spcBef>
              <a:defRPr b="1" sz="1900">
                <a:solidFill>
                  <a:srgbClr val="0E1318"/>
                </a:solidFill>
                <a:latin typeface="Times"/>
                <a:ea typeface="Times"/>
                <a:cs typeface="Times"/>
                <a:sym typeface="Times"/>
              </a:defRPr>
            </a:pPr>
            <a:r>
              <a:t>This poster for the film “Peter and The Wolf” exemplifies the great creative potential in using the figure-ground principle to your benefit. On one hand, you </a:t>
            </a:r>
            <a:r>
              <a:rPr i="1"/>
              <a:t>get the image of a long wolf’s body.</a:t>
            </a:r>
            <a:r>
              <a:t> When you shift to looking at the </a:t>
            </a:r>
            <a:r>
              <a:rPr i="1"/>
              <a:t>white in the image </a:t>
            </a:r>
            <a:r>
              <a:t>(previously ground) as figure, you immediately </a:t>
            </a:r>
            <a:r>
              <a:rPr u="sng"/>
              <a:t>spot a man’s silhouette </a:t>
            </a:r>
            <a:r>
              <a:t>— which we can assume is Peter’s.</a:t>
            </a:r>
          </a:p>
          <a:p>
            <a:pPr defTabSz="457200">
              <a:defRPr sz="1900">
                <a:solidFill>
                  <a:srgbClr val="0E1318"/>
                </a:solidFill>
                <a:latin typeface="Times"/>
                <a:ea typeface="Times"/>
                <a:cs typeface="Times"/>
                <a:sym typeface="Times"/>
              </a:defRPr>
            </a:pPr>
          </a:p>
        </p:txBody>
      </p:sp>
      <p:sp>
        <p:nvSpPr>
          <p:cNvPr id="89" name="Figure and Ground"/>
          <p:cNvSpPr txBox="1"/>
          <p:nvPr>
            <p:ph type="title" idx="4294967295"/>
          </p:nvPr>
        </p:nvSpPr>
        <p:spPr>
          <a:xfrm>
            <a:off x="5005119" y="5773738"/>
            <a:ext cx="4045000" cy="1143001"/>
          </a:xfrm>
          <a:prstGeom prst="rect">
            <a:avLst/>
          </a:prstGeom>
        </p:spPr>
        <p:txBody>
          <a:bodyPr/>
          <a:lstStyle>
            <a:lvl1pPr defTabSz="352043">
              <a:defRPr b="1" sz="3541"/>
            </a:lvl1pPr>
          </a:lstStyle>
          <a:p>
            <a:pPr/>
            <a:r>
              <a:t>Figure and Ground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Gestalt Law: Proximity (1 of 2)"/>
          <p:cNvSpPr txBox="1"/>
          <p:nvPr>
            <p:ph type="title" idx="4294967295"/>
          </p:nvPr>
        </p:nvSpPr>
        <p:spPr>
          <a:xfrm>
            <a:off x="419100" y="1460500"/>
            <a:ext cx="6781800" cy="2133600"/>
          </a:xfrm>
          <a:prstGeom prst="rect">
            <a:avLst/>
          </a:prstGeom>
        </p:spPr>
        <p:txBody>
          <a:bodyPr lIns="45718" tIns="45718" rIns="45718" bIns="45718"/>
          <a:lstStyle>
            <a:lvl1pPr algn="l" defTabSz="914400">
              <a:defRPr b="1" sz="3400">
                <a:latin typeface="Frutiger 55 Roman"/>
                <a:ea typeface="Frutiger 55 Roman"/>
                <a:cs typeface="Frutiger 55 Roman"/>
                <a:sym typeface="Frutiger 55 Roman"/>
              </a:defRPr>
            </a:lvl1pPr>
          </a:lstStyle>
          <a:p>
            <a:pPr/>
            <a:r>
              <a:t>Gestalt Law: Proximity (1 of 2)</a:t>
            </a:r>
          </a:p>
        </p:txBody>
      </p:sp>
      <p:sp>
        <p:nvSpPr>
          <p:cNvPr id="92" name="• Items that are spatially located near each other seem part of a group.…"/>
          <p:cNvSpPr txBox="1"/>
          <p:nvPr>
            <p:ph type="body" idx="4294967295"/>
          </p:nvPr>
        </p:nvSpPr>
        <p:spPr>
          <a:xfrm>
            <a:off x="241300" y="1498600"/>
            <a:ext cx="6781800" cy="5334000"/>
          </a:xfrm>
          <a:prstGeom prst="rect">
            <a:avLst/>
          </a:prstGeom>
        </p:spPr>
        <p:txBody>
          <a:bodyPr lIns="45718" tIns="45718" rIns="45718" bIns="45718" anchor="ctr"/>
          <a:lstStyle/>
          <a:p>
            <a:pPr marL="0" indent="0" defTabSz="914400">
              <a:spcBef>
                <a:spcPts val="500"/>
              </a:spcBef>
              <a:buSzTx/>
              <a:buFontTx/>
              <a:buNone/>
              <a:defRPr b="1" sz="2500">
                <a:latin typeface="Frutiger 55 Roman"/>
                <a:ea typeface="Frutiger 55 Roman"/>
                <a:cs typeface="Frutiger 55 Roman"/>
                <a:sym typeface="Frutiger 55 Roman"/>
              </a:defRPr>
            </a:pPr>
            <a:r>
              <a:t>• Items that are located near each other seem part of a group.</a:t>
            </a:r>
          </a:p>
          <a:p>
            <a:pPr marL="0" indent="0" defTabSz="914400">
              <a:buSzTx/>
              <a:buFontTx/>
              <a:buNone/>
              <a:defRPr b="1" sz="2500">
                <a:latin typeface="Frutiger 55 Roman"/>
                <a:ea typeface="Frutiger 55 Roman"/>
                <a:cs typeface="Frutiger 55 Roman"/>
                <a:sym typeface="Frutiger 55 Roman"/>
              </a:defRPr>
            </a:pPr>
          </a:p>
          <a:p>
            <a:pPr marL="0" indent="0" defTabSz="914400">
              <a:spcBef>
                <a:spcPts val="500"/>
              </a:spcBef>
              <a:buSzTx/>
              <a:buFontTx/>
              <a:buNone/>
              <a:defRPr b="1" sz="2500">
                <a:latin typeface="Frutiger 55 Roman"/>
                <a:ea typeface="Frutiger 55 Roman"/>
                <a:cs typeface="Frutiger 55 Roman"/>
                <a:sym typeface="Frutiger 55 Roman"/>
              </a:defRPr>
            </a:pPr>
            <a:r>
              <a:t>• The closer items are the more likely the perception they </a:t>
            </a:r>
            <a:r>
              <a:rPr u="sng"/>
              <a:t>are a group.</a:t>
            </a:r>
          </a:p>
        </p:txBody>
      </p:sp>
      <p:pic>
        <p:nvPicPr>
          <p:cNvPr id="93" name="image.jpeg" descr="image.jpeg"/>
          <p:cNvPicPr>
            <a:picLocks noChangeAspect="1"/>
          </p:cNvPicPr>
          <p:nvPr/>
        </p:nvPicPr>
        <p:blipFill>
          <a:blip r:embed="rId2">
            <a:extLst/>
          </a:blip>
          <a:stretch>
            <a:fillRect/>
          </a:stretch>
        </p:blipFill>
        <p:spPr>
          <a:xfrm>
            <a:off x="5329023" y="4886680"/>
            <a:ext cx="3691154" cy="195227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Gestalt Law: Proximity (2 of 2)"/>
          <p:cNvSpPr txBox="1"/>
          <p:nvPr>
            <p:ph type="title" idx="4294967295"/>
          </p:nvPr>
        </p:nvSpPr>
        <p:spPr>
          <a:xfrm>
            <a:off x="508000" y="1422400"/>
            <a:ext cx="6781800" cy="2209800"/>
          </a:xfrm>
          <a:prstGeom prst="rect">
            <a:avLst/>
          </a:prstGeom>
        </p:spPr>
        <p:txBody>
          <a:bodyPr lIns="45718" tIns="45718" rIns="45718" bIns="45718"/>
          <a:lstStyle>
            <a:lvl1pPr algn="l" defTabSz="914400">
              <a:defRPr b="1" sz="3600">
                <a:latin typeface="Frutiger 55 Roman"/>
                <a:ea typeface="Frutiger 55 Roman"/>
                <a:cs typeface="Frutiger 55 Roman"/>
                <a:sym typeface="Frutiger 55 Roman"/>
              </a:defRPr>
            </a:lvl1pPr>
          </a:lstStyle>
          <a:p>
            <a:pPr/>
            <a:r>
              <a:t>Gestalt Law: Proximity (2 of 2)</a:t>
            </a:r>
          </a:p>
        </p:txBody>
      </p:sp>
      <p:sp>
        <p:nvSpPr>
          <p:cNvPr id="96" name="• Objects located near each other are perceived as part of a group.…"/>
          <p:cNvSpPr txBox="1"/>
          <p:nvPr>
            <p:ph type="body" idx="4294967295"/>
          </p:nvPr>
        </p:nvSpPr>
        <p:spPr>
          <a:xfrm>
            <a:off x="177800" y="1635125"/>
            <a:ext cx="7807822" cy="5334000"/>
          </a:xfrm>
          <a:prstGeom prst="rect">
            <a:avLst/>
          </a:prstGeom>
        </p:spPr>
        <p:txBody>
          <a:bodyPr lIns="45718" tIns="45718" rIns="45718" bIns="45718" anchor="ctr"/>
          <a:lstStyle/>
          <a:p>
            <a:pPr marL="0" indent="0" defTabSz="914400">
              <a:spcBef>
                <a:spcPts val="500"/>
              </a:spcBef>
              <a:buSzTx/>
              <a:buFontTx/>
              <a:buNone/>
              <a:defRPr b="1" sz="2400">
                <a:latin typeface="Frutiger 55 Roman"/>
                <a:ea typeface="Frutiger 55 Roman"/>
                <a:cs typeface="Frutiger 55 Roman"/>
                <a:sym typeface="Frutiger 55 Roman"/>
              </a:defRPr>
            </a:pPr>
            <a:r>
              <a:t>• Objects located near each other are perceived as part of a group.</a:t>
            </a:r>
          </a:p>
          <a:p>
            <a:pPr marL="0" indent="0" defTabSz="914400">
              <a:buSzTx/>
              <a:buFontTx/>
              <a:buNone/>
              <a:defRPr b="1" sz="2400">
                <a:latin typeface="Frutiger 55 Roman"/>
                <a:ea typeface="Frutiger 55 Roman"/>
                <a:cs typeface="Frutiger 55 Roman"/>
                <a:sym typeface="Frutiger 55 Roman"/>
              </a:defRPr>
            </a:pPr>
          </a:p>
          <a:p>
            <a:pPr marL="0" indent="0" defTabSz="914400">
              <a:spcBef>
                <a:spcPts val="500"/>
              </a:spcBef>
              <a:buSzTx/>
              <a:buFontTx/>
              <a:buNone/>
              <a:defRPr b="1" sz="2400">
                <a:latin typeface="Frutiger 55 Roman"/>
                <a:ea typeface="Frutiger 55 Roman"/>
                <a:cs typeface="Frutiger 55 Roman"/>
                <a:sym typeface="Frutiger 55 Roman"/>
              </a:defRPr>
            </a:pPr>
            <a:r>
              <a:t>• Instead of counting numerous distinct circles we see three </a:t>
            </a:r>
            <a:r>
              <a:rPr>
                <a:latin typeface="Arial"/>
                <a:ea typeface="Arial"/>
                <a:cs typeface="Arial"/>
                <a:sym typeface="Arial"/>
              </a:rPr>
              <a:t>“</a:t>
            </a:r>
            <a:r>
              <a:t>groups</a:t>
            </a:r>
            <a:r>
              <a:rPr>
                <a:latin typeface="Arial"/>
                <a:ea typeface="Arial"/>
                <a:cs typeface="Arial"/>
                <a:sym typeface="Arial"/>
              </a:rPr>
              <a:t>”</a:t>
            </a:r>
            <a:r>
              <a:t>.</a:t>
            </a:r>
          </a:p>
        </p:txBody>
      </p:sp>
      <p:pic>
        <p:nvPicPr>
          <p:cNvPr id="97" name="image.jpeg" descr="image.jpeg"/>
          <p:cNvPicPr>
            <a:picLocks noChangeAspect="1"/>
          </p:cNvPicPr>
          <p:nvPr/>
        </p:nvPicPr>
        <p:blipFill>
          <a:blip r:embed="rId2">
            <a:extLst/>
          </a:blip>
          <a:stretch>
            <a:fillRect/>
          </a:stretch>
        </p:blipFill>
        <p:spPr>
          <a:xfrm>
            <a:off x="5526933" y="5156237"/>
            <a:ext cx="3061442" cy="16192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Title 1"/>
          <p:cNvSpPr txBox="1"/>
          <p:nvPr>
            <p:ph type="title"/>
          </p:nvPr>
        </p:nvSpPr>
        <p:spPr>
          <a:xfrm>
            <a:off x="261036" y="50800"/>
            <a:ext cx="8229601" cy="1143000"/>
          </a:xfrm>
          <a:prstGeom prst="rect">
            <a:avLst/>
          </a:prstGeom>
        </p:spPr>
        <p:txBody>
          <a:bodyPr/>
          <a:lstStyle>
            <a:lvl1pPr>
              <a:defRPr b="1">
                <a:latin typeface="Trebuchet MS"/>
                <a:ea typeface="Trebuchet MS"/>
                <a:cs typeface="Trebuchet MS"/>
                <a:sym typeface="Trebuchet MS"/>
              </a:defRPr>
            </a:lvl1pPr>
          </a:lstStyle>
          <a:p>
            <a:pPr/>
            <a:r>
              <a:t>Proximity</a:t>
            </a:r>
          </a:p>
        </p:txBody>
      </p:sp>
      <p:pic>
        <p:nvPicPr>
          <p:cNvPr id="100" name="Content Placeholder 3" descr="Content Placeholder 3"/>
          <p:cNvPicPr>
            <a:picLocks noChangeAspect="1"/>
          </p:cNvPicPr>
          <p:nvPr/>
        </p:nvPicPr>
        <p:blipFill>
          <a:blip r:embed="rId2">
            <a:extLst/>
          </a:blip>
          <a:stretch>
            <a:fillRect/>
          </a:stretch>
        </p:blipFill>
        <p:spPr>
          <a:xfrm>
            <a:off x="2794626" y="1054100"/>
            <a:ext cx="3162536" cy="3162519"/>
          </a:xfrm>
          <a:prstGeom prst="rect">
            <a:avLst/>
          </a:prstGeom>
          <a:ln w="12700">
            <a:miter lim="400000"/>
          </a:ln>
        </p:spPr>
      </p:pic>
      <p:sp>
        <p:nvSpPr>
          <p:cNvPr id="101" name="TextBox 4"/>
          <p:cNvSpPr txBox="1"/>
          <p:nvPr/>
        </p:nvSpPr>
        <p:spPr>
          <a:xfrm>
            <a:off x="1111746" y="4724400"/>
            <a:ext cx="6920508"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000">
                <a:latin typeface="Calibri"/>
                <a:ea typeface="Calibri"/>
                <a:cs typeface="Calibri"/>
                <a:sym typeface="Calibri"/>
              </a:defRPr>
            </a:pPr>
            <a:r>
              <a:t>When we look at this image, </a:t>
            </a:r>
            <a:r>
              <a:rPr u="sng"/>
              <a:t>instead of seeing black spots and yellow circles</a:t>
            </a:r>
            <a:r>
              <a:t> we group the black dots together because of their proximity and similarity and see them </a:t>
            </a:r>
            <a:r>
              <a:rPr u="sng"/>
              <a:t>as the figure of a Dalmatian. </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Title 1"/>
          <p:cNvSpPr txBox="1"/>
          <p:nvPr>
            <p:ph type="title"/>
          </p:nvPr>
        </p:nvSpPr>
        <p:spPr>
          <a:xfrm>
            <a:off x="368300" y="71438"/>
            <a:ext cx="8229600" cy="1143001"/>
          </a:xfrm>
          <a:prstGeom prst="rect">
            <a:avLst/>
          </a:prstGeom>
        </p:spPr>
        <p:txBody>
          <a:bodyPr/>
          <a:lstStyle>
            <a:lvl1pPr>
              <a:defRPr b="1" sz="5000" u="sng"/>
            </a:lvl1pPr>
          </a:lstStyle>
          <a:p>
            <a:pPr/>
            <a:r>
              <a:t>Proximity 2</a:t>
            </a:r>
          </a:p>
        </p:txBody>
      </p:sp>
      <p:pic>
        <p:nvPicPr>
          <p:cNvPr id="104" name="Content Placeholder 3" descr="Content Placeholder 3"/>
          <p:cNvPicPr>
            <a:picLocks noChangeAspect="1"/>
          </p:cNvPicPr>
          <p:nvPr/>
        </p:nvPicPr>
        <p:blipFill>
          <a:blip r:embed="rId2">
            <a:extLst/>
          </a:blip>
          <a:stretch>
            <a:fillRect/>
          </a:stretch>
        </p:blipFill>
        <p:spPr>
          <a:xfrm>
            <a:off x="2722507" y="1198850"/>
            <a:ext cx="3520967" cy="3606538"/>
          </a:xfrm>
          <a:prstGeom prst="rect">
            <a:avLst/>
          </a:prstGeom>
          <a:ln w="12700">
            <a:miter lim="400000"/>
          </a:ln>
        </p:spPr>
      </p:pic>
      <p:sp>
        <p:nvSpPr>
          <p:cNvPr id="105" name="TextBox 4"/>
          <p:cNvSpPr txBox="1"/>
          <p:nvPr/>
        </p:nvSpPr>
        <p:spPr>
          <a:xfrm>
            <a:off x="993278" y="5080000"/>
            <a:ext cx="7421170"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100">
                <a:latin typeface="Calibri"/>
                <a:ea typeface="Calibri"/>
                <a:cs typeface="Calibri"/>
                <a:sym typeface="Calibri"/>
              </a:defRPr>
            </a:pPr>
            <a:r>
              <a:t>In this image, if the f</a:t>
            </a:r>
            <a:r>
              <a:rPr u="sng"/>
              <a:t>lying black person figures</a:t>
            </a:r>
            <a:r>
              <a:t> were more spread out that’s all we would gather from the image, little flying people. Instead, they are close in proximity, in our eyes f</a:t>
            </a:r>
            <a:r>
              <a:rPr u="sng"/>
              <a:t>orming the shape of a tree.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7" name="929px-Unilever.svg.png" descr="929px-Unilever.svg.png"/>
          <p:cNvPicPr>
            <a:picLocks noChangeAspect="1"/>
          </p:cNvPicPr>
          <p:nvPr/>
        </p:nvPicPr>
        <p:blipFill>
          <a:blip r:embed="rId2">
            <a:extLst/>
          </a:blip>
          <a:stretch>
            <a:fillRect/>
          </a:stretch>
        </p:blipFill>
        <p:spPr>
          <a:xfrm>
            <a:off x="4076315" y="1852043"/>
            <a:ext cx="4123455" cy="4576191"/>
          </a:xfrm>
          <a:prstGeom prst="rect">
            <a:avLst/>
          </a:prstGeom>
          <a:ln w="12700">
            <a:miter lim="400000"/>
          </a:ln>
        </p:spPr>
      </p:pic>
      <p:sp>
        <p:nvSpPr>
          <p:cNvPr id="108" name="The principle of proximity is also effectively applied in Unilever’s logo. Since the small figures are laid out closely to each other, you can easily perceive the cluster as a U (in Unilever). According to their brand site, their logo was designed to include “25 icons, each of which represents something important to Unilever”."/>
          <p:cNvSpPr txBox="1"/>
          <p:nvPr/>
        </p:nvSpPr>
        <p:spPr>
          <a:xfrm>
            <a:off x="405181" y="1757681"/>
            <a:ext cx="3591957" cy="45846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ct val="110000"/>
              </a:lnSpc>
              <a:spcBef>
                <a:spcPts val="2400"/>
              </a:spcBef>
              <a:defRPr b="1" sz="1900">
                <a:solidFill>
                  <a:srgbClr val="0E1318"/>
                </a:solidFill>
                <a:latin typeface="Times"/>
                <a:ea typeface="Times"/>
                <a:cs typeface="Times"/>
                <a:sym typeface="Times"/>
              </a:defRPr>
            </a:pPr>
            <a:r>
              <a:t>The </a:t>
            </a:r>
            <a:r>
              <a:rPr sz="2300" u="sng"/>
              <a:t>principle of proximity</a:t>
            </a:r>
            <a:r>
              <a:rPr sz="2300"/>
              <a:t> is</a:t>
            </a:r>
            <a:r>
              <a:t> also effectively applied in Unilever’s logo. Since the small figures are laid out closely to each other, you can easily perceive the cluster as a U (in Unilever). According to their </a:t>
            </a:r>
            <a:r>
              <a:rPr u="sng">
                <a:hlinkClick r:id="rId3" invalidUrl="" action="" tgtFrame="" tooltip="" history="1" highlightClick="0" endSnd="0"/>
              </a:rPr>
              <a:t>brand site</a:t>
            </a:r>
            <a:r>
              <a:t>, their logo was designed to include “25 icons, each of which represents something important to Unilever”.</a:t>
            </a:r>
          </a:p>
          <a:p>
            <a:pPr defTabSz="457200">
              <a:defRPr sz="1900">
                <a:solidFill>
                  <a:srgbClr val="0E1318"/>
                </a:solidFill>
                <a:latin typeface="Times"/>
                <a:ea typeface="Times"/>
                <a:cs typeface="Times"/>
                <a:sym typeface="Times"/>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 name="081-tb-728x0.jpg" descr="081-tb-728x0.jpg"/>
          <p:cNvPicPr>
            <a:picLocks noChangeAspect="1"/>
          </p:cNvPicPr>
          <p:nvPr/>
        </p:nvPicPr>
        <p:blipFill>
          <a:blip r:embed="rId2">
            <a:extLst/>
          </a:blip>
          <a:stretch>
            <a:fillRect/>
          </a:stretch>
        </p:blipFill>
        <p:spPr>
          <a:xfrm>
            <a:off x="2282" y="-8677"/>
            <a:ext cx="5534379" cy="7722390"/>
          </a:xfrm>
          <a:prstGeom prst="rect">
            <a:avLst/>
          </a:prstGeom>
          <a:ln w="12700">
            <a:miter lim="400000"/>
          </a:ln>
        </p:spPr>
      </p:pic>
      <p:sp>
        <p:nvSpPr>
          <p:cNvPr id="111" name="Text"/>
          <p:cNvSpPr txBox="1"/>
          <p:nvPr/>
        </p:nvSpPr>
        <p:spPr>
          <a:xfrm>
            <a:off x="2282" y="-4478288"/>
            <a:ext cx="142239"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lnSpc>
                <a:spcPts val="2800"/>
              </a:lnSpc>
              <a:defRPr sz="1200" u="sng">
                <a:solidFill>
                  <a:srgbClr val="0000EE"/>
                </a:solidFill>
                <a:latin typeface="Times"/>
                <a:ea typeface="Times"/>
                <a:cs typeface="Times"/>
                <a:sym typeface="Times"/>
              </a:defRPr>
            </a:lvl1pPr>
          </a:lstStyle>
          <a:p>
            <a:pPr>
              <a:defRPr u="none"/>
            </a:pPr>
            <a:r>
              <a:rPr u="sng"/>
              <a:t> </a:t>
            </a:r>
          </a:p>
        </p:txBody>
      </p:sp>
      <p:sp>
        <p:nvSpPr>
          <p:cNvPr id="112" name="Coke wanted to convey happiness (one of its core brand values) by creating the shape of a smile using bottles. The fact that they are placed near each other in such a deliberate fashion helps the…"/>
          <p:cNvSpPr txBox="1"/>
          <p:nvPr/>
        </p:nvSpPr>
        <p:spPr>
          <a:xfrm>
            <a:off x="5548681" y="1641298"/>
            <a:ext cx="3443495" cy="242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ts val="4400"/>
              </a:lnSpc>
              <a:defRPr b="1" sz="1900">
                <a:solidFill>
                  <a:srgbClr val="0E1318"/>
                </a:solidFill>
                <a:latin typeface="Times"/>
                <a:ea typeface="Times"/>
                <a:cs typeface="Times"/>
                <a:sym typeface="Times"/>
              </a:defRPr>
            </a:pPr>
            <a:r>
              <a:t>Coke wanted to convey happiness (one of its core brand values) by creating the shape of a smile using bottles. </a:t>
            </a:r>
            <a:r>
              <a:rPr u="sng"/>
              <a:t>The fact that they are placed near each other in such a deliberate fashion helps the </a:t>
            </a:r>
            <a:endParaRPr u="sng"/>
          </a:p>
          <a:p>
            <a:pPr defTabSz="457200">
              <a:lnSpc>
                <a:spcPts val="4400"/>
              </a:lnSpc>
              <a:defRPr b="1" sz="1900" u="sng">
                <a:solidFill>
                  <a:srgbClr val="0E1318"/>
                </a:solidFill>
                <a:latin typeface="Times"/>
                <a:ea typeface="Times"/>
                <a:cs typeface="Times"/>
                <a:sym typeface="Times"/>
              </a:defRPr>
            </a:pPr>
            <a:r>
              <a:t>viewer perceive that smile.</a:t>
            </a:r>
          </a:p>
        </p:txBody>
      </p:sp>
      <p:sp>
        <p:nvSpPr>
          <p:cNvPr id="113" name="Proximity"/>
          <p:cNvSpPr txBox="1"/>
          <p:nvPr/>
        </p:nvSpPr>
        <p:spPr>
          <a:xfrm>
            <a:off x="5650689" y="4716781"/>
            <a:ext cx="2973422" cy="8280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457200">
              <a:defRPr b="1" sz="5000" u="sng">
                <a:latin typeface="Calibri"/>
                <a:ea typeface="Calibri"/>
                <a:cs typeface="Calibri"/>
                <a:sym typeface="Calibri"/>
              </a:defRPr>
            </a:lvl1pPr>
          </a:lstStyle>
          <a:p>
            <a:pPr/>
            <a:r>
              <a:t>Proximity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Gestalt means &quot;organized whole&quot;)…"/>
          <p:cNvSpPr txBox="1"/>
          <p:nvPr/>
        </p:nvSpPr>
        <p:spPr>
          <a:xfrm>
            <a:off x="9175" y="1603198"/>
            <a:ext cx="7391942" cy="316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ts val="4700"/>
              </a:lnSpc>
              <a:defRPr b="1" sz="2500" u="sng">
                <a:solidFill>
                  <a:srgbClr val="333333"/>
                </a:solidFill>
                <a:latin typeface="Verdana"/>
                <a:ea typeface="Verdana"/>
                <a:cs typeface="Verdana"/>
                <a:sym typeface="Verdana"/>
              </a:defRPr>
            </a:pPr>
            <a:r>
              <a:t>Gestalt means "organized whole")</a:t>
            </a:r>
          </a:p>
          <a:p>
            <a:pPr defTabSz="457200">
              <a:lnSpc>
                <a:spcPts val="3300"/>
              </a:lnSpc>
              <a:defRPr b="1" sz="1400">
                <a:solidFill>
                  <a:srgbClr val="333333"/>
                </a:solidFill>
                <a:latin typeface="Verdana"/>
                <a:ea typeface="Verdana"/>
                <a:cs typeface="Verdana"/>
                <a:sym typeface="Verdana"/>
              </a:defRPr>
            </a:pPr>
          </a:p>
          <a:p>
            <a:pPr defTabSz="457200">
              <a:lnSpc>
                <a:spcPts val="3300"/>
              </a:lnSpc>
              <a:defRPr b="1" sz="1400">
                <a:solidFill>
                  <a:srgbClr val="333333"/>
                </a:solidFill>
                <a:latin typeface="Verdana"/>
                <a:ea typeface="Verdana"/>
                <a:cs typeface="Verdana"/>
                <a:sym typeface="Verdana"/>
              </a:defRPr>
            </a:pPr>
          </a:p>
          <a:p>
            <a:pPr defTabSz="457200">
              <a:lnSpc>
                <a:spcPts val="4300"/>
              </a:lnSpc>
              <a:defRPr b="1" sz="1400">
                <a:solidFill>
                  <a:srgbClr val="333333"/>
                </a:solidFill>
                <a:latin typeface="Verdana"/>
                <a:ea typeface="Verdana"/>
                <a:cs typeface="Verdana"/>
                <a:sym typeface="Verdana"/>
              </a:defRPr>
            </a:pPr>
            <a:r>
              <a:rPr sz="2200"/>
              <a:t>Gestalt</a:t>
            </a:r>
            <a:r>
              <a:t> </a:t>
            </a:r>
            <a:r>
              <a:rPr sz="1900" u="sng"/>
              <a:t>means when parts identified individually have different characteristics to the whole </a:t>
            </a:r>
            <a:endParaRPr sz="1900" u="sng"/>
          </a:p>
          <a:p>
            <a:pPr defTabSz="457200">
              <a:lnSpc>
                <a:spcPts val="3300"/>
              </a:lnSpc>
              <a:defRPr b="1" sz="1400">
                <a:solidFill>
                  <a:srgbClr val="333333"/>
                </a:solidFill>
                <a:latin typeface="Verdana"/>
                <a:ea typeface="Verdana"/>
                <a:cs typeface="Verdana"/>
                <a:sym typeface="Verdana"/>
              </a:defRPr>
            </a:pPr>
            <a:endParaRPr sz="1900" u="sng"/>
          </a:p>
          <a:p>
            <a:pPr defTabSz="457200">
              <a:lnSpc>
                <a:spcPts val="3700"/>
              </a:lnSpc>
              <a:defRPr b="1" sz="1700">
                <a:solidFill>
                  <a:srgbClr val="333333"/>
                </a:solidFill>
                <a:latin typeface="Verdana"/>
                <a:ea typeface="Verdana"/>
                <a:cs typeface="Verdana"/>
                <a:sym typeface="Verdana"/>
              </a:defRPr>
            </a:pPr>
            <a:r>
              <a:t>(e.g. describing a tree - </a:t>
            </a:r>
            <a:r>
              <a:rPr u="sng"/>
              <a:t>it's parts are</a:t>
            </a:r>
            <a:r>
              <a:t> trunk, branches, leaves, perhaps blossoms or fruit)</a:t>
            </a:r>
          </a:p>
          <a:p>
            <a:pPr defTabSz="457200">
              <a:lnSpc>
                <a:spcPts val="3700"/>
              </a:lnSpc>
              <a:defRPr b="1" sz="1700">
                <a:solidFill>
                  <a:srgbClr val="333333"/>
                </a:solidFill>
                <a:latin typeface="Verdana"/>
                <a:ea typeface="Verdana"/>
                <a:cs typeface="Verdana"/>
                <a:sym typeface="Verdana"/>
              </a:defRPr>
            </a:pPr>
          </a:p>
          <a:p>
            <a:pPr defTabSz="457200">
              <a:lnSpc>
                <a:spcPts val="3700"/>
              </a:lnSpc>
              <a:defRPr b="1" sz="1700">
                <a:solidFill>
                  <a:srgbClr val="333333"/>
                </a:solidFill>
                <a:latin typeface="Verdana"/>
                <a:ea typeface="Verdana"/>
                <a:cs typeface="Verdana"/>
                <a:sym typeface="Verdana"/>
              </a:defRPr>
            </a:pPr>
            <a:r>
              <a:t>But when you look at an entire tree, you are not conscious of the parts,</a:t>
            </a:r>
            <a:r>
              <a:rPr u="sng">
                <a:solidFill>
                  <a:srgbClr val="FF3333"/>
                </a:solidFill>
              </a:rPr>
              <a:t> you are aware of the overall object - the tree.</a:t>
            </a:r>
          </a:p>
        </p:txBody>
      </p:sp>
      <p:pic>
        <p:nvPicPr>
          <p:cNvPr id="51" name="gestalt-for-visual-design-1-638.jpg" descr="gestalt-for-visual-design-1-638.jpg"/>
          <p:cNvPicPr>
            <a:picLocks noChangeAspect="1"/>
          </p:cNvPicPr>
          <p:nvPr/>
        </p:nvPicPr>
        <p:blipFill>
          <a:blip r:embed="rId2">
            <a:extLst/>
          </a:blip>
          <a:stretch>
            <a:fillRect/>
          </a:stretch>
        </p:blipFill>
        <p:spPr>
          <a:xfrm>
            <a:off x="133192" y="4937973"/>
            <a:ext cx="2430496" cy="1824777"/>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5" name="Image" descr="Image"/>
          <p:cNvPicPr>
            <a:picLocks noChangeAspect="1"/>
          </p:cNvPicPr>
          <p:nvPr/>
        </p:nvPicPr>
        <p:blipFill>
          <a:blip r:embed="rId2">
            <a:extLst/>
          </a:blip>
          <a:stretch>
            <a:fillRect/>
          </a:stretch>
        </p:blipFill>
        <p:spPr>
          <a:xfrm>
            <a:off x="8068" y="2128859"/>
            <a:ext cx="4717822" cy="470989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Gestalt Law: Closure (1 of 2)"/>
          <p:cNvSpPr txBox="1"/>
          <p:nvPr>
            <p:ph type="title" idx="4294967295"/>
          </p:nvPr>
        </p:nvSpPr>
        <p:spPr>
          <a:xfrm>
            <a:off x="673100" y="1447800"/>
            <a:ext cx="6781800" cy="1905000"/>
          </a:xfrm>
          <a:prstGeom prst="rect">
            <a:avLst/>
          </a:prstGeom>
        </p:spPr>
        <p:txBody>
          <a:bodyPr lIns="45718" tIns="45718" rIns="45718" bIns="45718"/>
          <a:lstStyle>
            <a:lvl1pPr algn="l" defTabSz="914400">
              <a:defRPr b="1" sz="3200">
                <a:latin typeface="Frutiger 55 Roman"/>
                <a:ea typeface="Frutiger 55 Roman"/>
                <a:cs typeface="Frutiger 55 Roman"/>
                <a:sym typeface="Frutiger 55 Roman"/>
              </a:defRPr>
            </a:lvl1pPr>
          </a:lstStyle>
          <a:p>
            <a:pPr/>
            <a:r>
              <a:t>Gestalt Law: Closure (1 of 2)</a:t>
            </a:r>
          </a:p>
        </p:txBody>
      </p:sp>
      <p:sp>
        <p:nvSpPr>
          <p:cNvPr id="118" name="• We have a tendency to visually close gaps in a form.…"/>
          <p:cNvSpPr txBox="1"/>
          <p:nvPr>
            <p:ph type="body" idx="4294967295"/>
          </p:nvPr>
        </p:nvSpPr>
        <p:spPr>
          <a:xfrm>
            <a:off x="469900" y="1600200"/>
            <a:ext cx="67818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We have a tendency </a:t>
            </a:r>
            <a:r>
              <a:rPr b="1" u="sng"/>
              <a:t>to visually close gaps in a form.</a:t>
            </a:r>
            <a:endParaRPr b="1" u="sng"/>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a:t>
            </a:r>
            <a:r>
              <a:rPr b="1"/>
              <a:t> The more familiar the form the faster we visually close the gap.</a:t>
            </a:r>
            <a:endParaRPr b="1"/>
          </a:p>
          <a:p>
            <a:pPr marL="0" indent="0" defTabSz="914400">
              <a:buSzTx/>
              <a:buFontTx/>
              <a:buNone/>
              <a:defRPr b="1" sz="2000">
                <a:latin typeface="Frutiger 55 Roman"/>
                <a:ea typeface="Frutiger 55 Roman"/>
                <a:cs typeface="Frutiger 55 Roman"/>
                <a:sym typeface="Frutiger 55 Roman"/>
              </a:defRPr>
            </a:pPr>
          </a:p>
          <a:p>
            <a:pPr marL="0" indent="0" defTabSz="914400">
              <a:spcBef>
                <a:spcPts val="400"/>
              </a:spcBef>
              <a:buSzTx/>
              <a:buFontTx/>
              <a:buNone/>
              <a:defRPr b="1" sz="2000">
                <a:latin typeface="Frutiger 55 Roman"/>
                <a:ea typeface="Frutiger 55 Roman"/>
                <a:cs typeface="Frutiger 55 Roman"/>
                <a:sym typeface="Frutiger 55 Roman"/>
              </a:defRPr>
            </a:pPr>
            <a:r>
              <a:t>• Closure occurs because we seek to make the forms stable out mind</a:t>
            </a:r>
          </a:p>
        </p:txBody>
      </p:sp>
      <p:pic>
        <p:nvPicPr>
          <p:cNvPr id="119" name="image.jpeg" descr="image.jpeg"/>
          <p:cNvPicPr>
            <a:picLocks noChangeAspect="1"/>
          </p:cNvPicPr>
          <p:nvPr/>
        </p:nvPicPr>
        <p:blipFill>
          <a:blip r:embed="rId2">
            <a:extLst/>
          </a:blip>
          <a:stretch>
            <a:fillRect/>
          </a:stretch>
        </p:blipFill>
        <p:spPr>
          <a:xfrm>
            <a:off x="5092700" y="5422900"/>
            <a:ext cx="3541713" cy="116046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Gestalt Law: Closure (2 of 2)"/>
          <p:cNvSpPr txBox="1"/>
          <p:nvPr>
            <p:ph type="title" idx="4294967295"/>
          </p:nvPr>
        </p:nvSpPr>
        <p:spPr>
          <a:xfrm>
            <a:off x="444500" y="1270000"/>
            <a:ext cx="6781800" cy="2209800"/>
          </a:xfrm>
          <a:prstGeom prst="rect">
            <a:avLst/>
          </a:prstGeom>
        </p:spPr>
        <p:txBody>
          <a:bodyPr lIns="45718" tIns="45718" rIns="45718" bIns="45718"/>
          <a:lstStyle>
            <a:lvl1pPr algn="l" defTabSz="914400">
              <a:defRPr b="1" sz="3200">
                <a:latin typeface="Frutiger 55 Roman"/>
                <a:ea typeface="Frutiger 55 Roman"/>
                <a:cs typeface="Frutiger 55 Roman"/>
                <a:sym typeface="Frutiger 55 Roman"/>
              </a:defRPr>
            </a:lvl1pPr>
          </a:lstStyle>
          <a:p>
            <a:pPr/>
            <a:r>
              <a:t>Gestalt Law: Closure (2 of 2)</a:t>
            </a:r>
          </a:p>
        </p:txBody>
      </p:sp>
      <p:sp>
        <p:nvSpPr>
          <p:cNvPr id="122" name="• We visually close forms.…"/>
          <p:cNvSpPr txBox="1"/>
          <p:nvPr>
            <p:ph type="body" idx="4294967295"/>
          </p:nvPr>
        </p:nvSpPr>
        <p:spPr>
          <a:xfrm>
            <a:off x="254000" y="1177130"/>
            <a:ext cx="6781800" cy="5334003"/>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a:t>
            </a:r>
            <a:r>
              <a:rPr b="1" sz="2200"/>
              <a:t> We visually close forms.</a:t>
            </a:r>
            <a:endParaRPr b="1" sz="2200"/>
          </a:p>
          <a:p>
            <a:pPr marL="0" indent="0" defTabSz="914400">
              <a:buSzTx/>
              <a:buFontTx/>
              <a:buNone/>
              <a:defRPr b="1" sz="2200">
                <a:latin typeface="Frutiger 55 Roman"/>
                <a:ea typeface="Frutiger 55 Roman"/>
                <a:cs typeface="Frutiger 55 Roman"/>
                <a:sym typeface="Frutiger 55 Roman"/>
              </a:defRPr>
            </a:pPr>
          </a:p>
          <a:p>
            <a:pPr marL="0" indent="0" defTabSz="914400">
              <a:spcBef>
                <a:spcPts val="400"/>
              </a:spcBef>
              <a:buSzTx/>
              <a:buFontTx/>
              <a:buNone/>
              <a:defRPr b="1" sz="2200">
                <a:latin typeface="Frutiger 55 Roman"/>
                <a:ea typeface="Frutiger 55 Roman"/>
                <a:cs typeface="Frutiger 55 Roman"/>
                <a:sym typeface="Frutiger 55 Roman"/>
              </a:defRPr>
            </a:pPr>
            <a:r>
              <a:t>• The O and the U are easily read as letters despite missing parts.</a:t>
            </a:r>
          </a:p>
        </p:txBody>
      </p:sp>
      <p:pic>
        <p:nvPicPr>
          <p:cNvPr id="123" name="image.jpeg" descr="image.jpeg"/>
          <p:cNvPicPr>
            <a:picLocks noChangeAspect="1"/>
          </p:cNvPicPr>
          <p:nvPr/>
        </p:nvPicPr>
        <p:blipFill>
          <a:blip r:embed="rId2">
            <a:extLst/>
          </a:blip>
          <a:stretch>
            <a:fillRect/>
          </a:stretch>
        </p:blipFill>
        <p:spPr>
          <a:xfrm>
            <a:off x="4155690" y="4895389"/>
            <a:ext cx="4415223" cy="14466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xfrm>
            <a:off x="350273" y="71438"/>
            <a:ext cx="8229601" cy="1143001"/>
          </a:xfrm>
          <a:prstGeom prst="rect">
            <a:avLst/>
          </a:prstGeom>
        </p:spPr>
        <p:txBody>
          <a:bodyPr/>
          <a:lstStyle>
            <a:lvl1pPr>
              <a:defRPr b="1" sz="6200" u="sng"/>
            </a:lvl1pPr>
          </a:lstStyle>
          <a:p>
            <a:pPr/>
            <a:r>
              <a:t>Closure</a:t>
            </a:r>
          </a:p>
        </p:txBody>
      </p:sp>
      <p:pic>
        <p:nvPicPr>
          <p:cNvPr id="126" name="Content Placeholder 6" descr="Content Placeholder 6"/>
          <p:cNvPicPr>
            <a:picLocks noChangeAspect="1"/>
          </p:cNvPicPr>
          <p:nvPr/>
        </p:nvPicPr>
        <p:blipFill>
          <a:blip r:embed="rId2">
            <a:extLst/>
          </a:blip>
          <a:stretch>
            <a:fillRect/>
          </a:stretch>
        </p:blipFill>
        <p:spPr>
          <a:xfrm>
            <a:off x="2437463" y="1522648"/>
            <a:ext cx="4269098" cy="2959264"/>
          </a:xfrm>
          <a:prstGeom prst="rect">
            <a:avLst/>
          </a:prstGeom>
          <a:ln w="12700">
            <a:miter lim="400000"/>
          </a:ln>
        </p:spPr>
      </p:pic>
      <p:sp>
        <p:nvSpPr>
          <p:cNvPr id="127" name="TextBox 3"/>
          <p:cNvSpPr txBox="1"/>
          <p:nvPr/>
        </p:nvSpPr>
        <p:spPr>
          <a:xfrm>
            <a:off x="951309" y="5105400"/>
            <a:ext cx="7241382"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000">
                <a:latin typeface="Calibri"/>
                <a:ea typeface="Calibri"/>
                <a:cs typeface="Calibri"/>
                <a:sym typeface="Calibri"/>
              </a:defRPr>
            </a:pPr>
            <a:r>
              <a:t>Thought to be a survival adaptation, our brain takes incomplete information and makes it whole. Although the white space between the black animal figures is not outlined or finished, our </a:t>
            </a:r>
            <a:r>
              <a:rPr u="sng"/>
              <a:t>mind reads them as animals.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Title 1"/>
          <p:cNvSpPr txBox="1"/>
          <p:nvPr>
            <p:ph type="title"/>
          </p:nvPr>
        </p:nvSpPr>
        <p:spPr>
          <a:xfrm>
            <a:off x="95158" y="274638"/>
            <a:ext cx="8229601" cy="1143001"/>
          </a:xfrm>
          <a:prstGeom prst="rect">
            <a:avLst/>
          </a:prstGeom>
        </p:spPr>
        <p:txBody>
          <a:bodyPr/>
          <a:lstStyle>
            <a:lvl1pPr>
              <a:defRPr b="1" sz="5900" u="sng"/>
            </a:lvl1pPr>
          </a:lstStyle>
          <a:p>
            <a:pPr/>
            <a:r>
              <a:t>Closure 2</a:t>
            </a:r>
          </a:p>
        </p:txBody>
      </p:sp>
      <p:pic>
        <p:nvPicPr>
          <p:cNvPr id="130" name="Content Placeholder 3" descr="Content Placeholder 3"/>
          <p:cNvPicPr>
            <a:picLocks noChangeAspect="1"/>
          </p:cNvPicPr>
          <p:nvPr/>
        </p:nvPicPr>
        <p:blipFill>
          <a:blip r:embed="rId2">
            <a:extLst/>
          </a:blip>
          <a:stretch>
            <a:fillRect/>
          </a:stretch>
        </p:blipFill>
        <p:spPr>
          <a:xfrm flipH="1">
            <a:off x="3064152" y="1732768"/>
            <a:ext cx="2291638" cy="2216915"/>
          </a:xfrm>
          <a:prstGeom prst="rect">
            <a:avLst/>
          </a:prstGeom>
          <a:ln w="12700">
            <a:miter lim="400000"/>
          </a:ln>
        </p:spPr>
      </p:pic>
      <p:sp>
        <p:nvSpPr>
          <p:cNvPr id="131" name="TextBox 4"/>
          <p:cNvSpPr txBox="1"/>
          <p:nvPr/>
        </p:nvSpPr>
        <p:spPr>
          <a:xfrm>
            <a:off x="1178644" y="5092700"/>
            <a:ext cx="6786712"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100">
                <a:latin typeface="Calibri"/>
                <a:ea typeface="Calibri"/>
                <a:cs typeface="Calibri"/>
                <a:sym typeface="Calibri"/>
              </a:defRPr>
            </a:pPr>
            <a:r>
              <a:t>Although this is seemingly just a </a:t>
            </a:r>
            <a:r>
              <a:rPr i="1"/>
              <a:t>group of curved dashed lines, </a:t>
            </a:r>
            <a:r>
              <a:t>we perceive </a:t>
            </a:r>
            <a:r>
              <a:rPr u="sng"/>
              <a:t>this as an image of a circle.</a:t>
            </a:r>
            <a:r>
              <a:t> We </a:t>
            </a:r>
            <a:r>
              <a:rPr u="sng"/>
              <a:t>close the space</a:t>
            </a:r>
            <a:r>
              <a:t> between the lines to make sense of the given and absent information.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Image" descr="Image"/>
          <p:cNvPicPr>
            <a:picLocks noChangeAspect="1"/>
          </p:cNvPicPr>
          <p:nvPr/>
        </p:nvPicPr>
        <p:blipFill>
          <a:blip r:embed="rId2">
            <a:extLst/>
          </a:blip>
          <a:stretch>
            <a:fillRect/>
          </a:stretch>
        </p:blipFill>
        <p:spPr>
          <a:xfrm>
            <a:off x="119161" y="3413521"/>
            <a:ext cx="3359590" cy="2093829"/>
          </a:xfrm>
          <a:prstGeom prst="rect">
            <a:avLst/>
          </a:prstGeom>
          <a:ln w="12700">
            <a:miter lim="400000"/>
          </a:ln>
        </p:spPr>
      </p:pic>
      <p:pic>
        <p:nvPicPr>
          <p:cNvPr id="134" name="Image" descr="Image"/>
          <p:cNvPicPr>
            <a:picLocks noChangeAspect="1"/>
          </p:cNvPicPr>
          <p:nvPr/>
        </p:nvPicPr>
        <p:blipFill>
          <a:blip r:embed="rId3">
            <a:extLst/>
          </a:blip>
          <a:stretch>
            <a:fillRect/>
          </a:stretch>
        </p:blipFill>
        <p:spPr>
          <a:xfrm>
            <a:off x="3912616" y="1577120"/>
            <a:ext cx="5042596" cy="4850977"/>
          </a:xfrm>
          <a:prstGeom prst="rect">
            <a:avLst/>
          </a:prstGeom>
          <a:ln w="12700">
            <a:miter lim="400000"/>
          </a:ln>
        </p:spPr>
      </p:pic>
      <p:sp>
        <p:nvSpPr>
          <p:cNvPr id="135" name="Closure"/>
          <p:cNvSpPr txBox="1"/>
          <p:nvPr>
            <p:ph type="title" idx="4294967295"/>
          </p:nvPr>
        </p:nvSpPr>
        <p:spPr>
          <a:xfrm>
            <a:off x="-1199127" y="1582738"/>
            <a:ext cx="8229601" cy="1143001"/>
          </a:xfrm>
          <a:prstGeom prst="rect">
            <a:avLst/>
          </a:prstGeom>
        </p:spPr>
        <p:txBody>
          <a:bodyPr/>
          <a:lstStyle>
            <a:lvl1pPr>
              <a:defRPr b="1" sz="6200" u="sng"/>
            </a:lvl1pPr>
          </a:lstStyle>
          <a:p>
            <a:pPr/>
            <a:r>
              <a:t>Closure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2">
            <a:extLst/>
          </a:blip>
          <a:stretch>
            <a:fillRect/>
          </a:stretch>
        </p:blipFill>
        <p:spPr>
          <a:xfrm>
            <a:off x="-761504" y="1732805"/>
            <a:ext cx="6794501" cy="5080001"/>
          </a:xfrm>
          <a:prstGeom prst="rect">
            <a:avLst/>
          </a:prstGeom>
          <a:ln w="12700">
            <a:miter lim="400000"/>
          </a:ln>
        </p:spPr>
      </p:pic>
      <p:pic>
        <p:nvPicPr>
          <p:cNvPr id="138" name="Image" descr="Image"/>
          <p:cNvPicPr>
            <a:picLocks noChangeAspect="1"/>
          </p:cNvPicPr>
          <p:nvPr/>
        </p:nvPicPr>
        <p:blipFill>
          <a:blip r:embed="rId3">
            <a:extLst/>
          </a:blip>
          <a:stretch>
            <a:fillRect/>
          </a:stretch>
        </p:blipFill>
        <p:spPr>
          <a:xfrm>
            <a:off x="4575632" y="2304880"/>
            <a:ext cx="4286555" cy="3608579"/>
          </a:xfrm>
          <a:prstGeom prst="rect">
            <a:avLst/>
          </a:prstGeom>
          <a:ln w="12700">
            <a:miter lim="400000"/>
          </a:ln>
        </p:spPr>
      </p:pic>
      <p:sp>
        <p:nvSpPr>
          <p:cNvPr id="139" name="Closure"/>
          <p:cNvSpPr txBox="1"/>
          <p:nvPr>
            <p:ph type="title" idx="4294967295"/>
          </p:nvPr>
        </p:nvSpPr>
        <p:spPr>
          <a:xfrm>
            <a:off x="2993939" y="1461095"/>
            <a:ext cx="5820471" cy="731244"/>
          </a:xfrm>
          <a:prstGeom prst="rect">
            <a:avLst/>
          </a:prstGeom>
        </p:spPr>
        <p:txBody>
          <a:bodyPr/>
          <a:lstStyle>
            <a:lvl1pPr defTabSz="324611">
              <a:defRPr b="1" sz="4402" u="sng"/>
            </a:lvl1pPr>
          </a:lstStyle>
          <a:p>
            <a:pPr/>
            <a:r>
              <a:t>Closure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extLst/>
          </a:blip>
          <a:stretch>
            <a:fillRect/>
          </a:stretch>
        </p:blipFill>
        <p:spPr>
          <a:xfrm>
            <a:off x="-13742" y="-238158"/>
            <a:ext cx="9171484" cy="7100953"/>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extLst/>
          </a:blip>
          <a:stretch>
            <a:fillRect/>
          </a:stretch>
        </p:blipFill>
        <p:spPr>
          <a:xfrm>
            <a:off x="313332" y="1853852"/>
            <a:ext cx="8613781" cy="3544767"/>
          </a:xfrm>
          <a:prstGeom prst="rect">
            <a:avLst/>
          </a:prstGeom>
          <a:ln w="12700">
            <a:miter lim="400000"/>
          </a:ln>
        </p:spPr>
      </p:pic>
      <p:sp>
        <p:nvSpPr>
          <p:cNvPr id="144" name="Closure"/>
          <p:cNvSpPr txBox="1"/>
          <p:nvPr>
            <p:ph type="title" idx="4294967295"/>
          </p:nvPr>
        </p:nvSpPr>
        <p:spPr>
          <a:xfrm>
            <a:off x="1925073" y="5532438"/>
            <a:ext cx="8229601" cy="1143001"/>
          </a:xfrm>
          <a:prstGeom prst="rect">
            <a:avLst/>
          </a:prstGeom>
        </p:spPr>
        <p:txBody>
          <a:bodyPr/>
          <a:lstStyle>
            <a:lvl1pPr>
              <a:defRPr b="1" sz="6200" u="sng"/>
            </a:lvl1pPr>
          </a:lstStyle>
          <a:p>
            <a:pPr/>
            <a:r>
              <a:t>Closure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extLst/>
          </a:blip>
          <a:stretch>
            <a:fillRect/>
          </a:stretch>
        </p:blipFill>
        <p:spPr>
          <a:xfrm>
            <a:off x="91504" y="1794378"/>
            <a:ext cx="6285392" cy="5044126"/>
          </a:xfrm>
          <a:prstGeom prst="rect">
            <a:avLst/>
          </a:prstGeom>
          <a:ln w="12700">
            <a:miter lim="400000"/>
          </a:ln>
        </p:spPr>
      </p:pic>
      <p:sp>
        <p:nvSpPr>
          <p:cNvPr id="147" name="Closure"/>
          <p:cNvSpPr txBox="1"/>
          <p:nvPr>
            <p:ph type="title" idx="4294967295"/>
          </p:nvPr>
        </p:nvSpPr>
        <p:spPr>
          <a:xfrm>
            <a:off x="3106173" y="2344737"/>
            <a:ext cx="8229601" cy="1143001"/>
          </a:xfrm>
          <a:prstGeom prst="rect">
            <a:avLst/>
          </a:prstGeom>
        </p:spPr>
        <p:txBody>
          <a:bodyPr/>
          <a:lstStyle>
            <a:lvl1pPr>
              <a:defRPr b="1" sz="6200" u="sng"/>
            </a:lvl1pPr>
          </a:lstStyle>
          <a:p>
            <a:pPr/>
            <a:r>
              <a:t>Closure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Gestalt Visual Laws of Perception"/>
          <p:cNvSpPr txBox="1"/>
          <p:nvPr>
            <p:ph type="title" idx="4294967295"/>
          </p:nvPr>
        </p:nvSpPr>
        <p:spPr>
          <a:xfrm>
            <a:off x="863600" y="1498600"/>
            <a:ext cx="6781800" cy="1752600"/>
          </a:xfrm>
          <a:prstGeom prst="rect">
            <a:avLst/>
          </a:prstGeom>
        </p:spPr>
        <p:txBody>
          <a:bodyPr lIns="45718" tIns="45718" rIns="45718" bIns="45718"/>
          <a:lstStyle>
            <a:lvl1pPr algn="l" defTabSz="914400">
              <a:defRPr b="1" sz="4100" u="sng">
                <a:latin typeface="Frutiger 55 Roman"/>
                <a:ea typeface="Frutiger 55 Roman"/>
                <a:cs typeface="Frutiger 55 Roman"/>
                <a:sym typeface="Frutiger 55 Roman"/>
              </a:defRPr>
            </a:lvl1pPr>
          </a:lstStyle>
          <a:p>
            <a:pPr/>
            <a:r>
              <a:t>Gestalt Visual Laws of Perception</a:t>
            </a:r>
          </a:p>
        </p:txBody>
      </p:sp>
      <p:sp>
        <p:nvSpPr>
          <p:cNvPr id="54" name="Designers use visual principles drawn from gestalt theory to unify their designs.…"/>
          <p:cNvSpPr txBox="1"/>
          <p:nvPr>
            <p:ph type="body" idx="4294967295"/>
          </p:nvPr>
        </p:nvSpPr>
        <p:spPr>
          <a:xfrm>
            <a:off x="863600" y="1955800"/>
            <a:ext cx="6781800" cy="5334000"/>
          </a:xfrm>
          <a:prstGeom prst="rect">
            <a:avLst/>
          </a:prstGeom>
        </p:spPr>
        <p:txBody>
          <a:bodyPr lIns="45718" tIns="45718" rIns="45718" bIns="45718" anchor="ctr"/>
          <a:lstStyle/>
          <a:p>
            <a:pPr marL="0" indent="0" defTabSz="914400">
              <a:spcBef>
                <a:spcPts val="500"/>
              </a:spcBef>
              <a:buSzTx/>
              <a:buFontTx/>
              <a:buNone/>
              <a:defRPr b="1" sz="2400">
                <a:latin typeface="Frutiger 55 Roman"/>
                <a:ea typeface="Frutiger 55 Roman"/>
                <a:cs typeface="Frutiger 55 Roman"/>
                <a:sym typeface="Frutiger 55 Roman"/>
              </a:defRPr>
            </a:pPr>
            <a:r>
              <a:t>Designers use visual principles drawn from gestalt theory to unify their designs.</a:t>
            </a:r>
          </a:p>
          <a:p>
            <a:pPr marL="0" indent="0" defTabSz="914400">
              <a:spcBef>
                <a:spcPts val="500"/>
              </a:spcBef>
              <a:buSzTx/>
              <a:buFontTx/>
              <a:buNone/>
              <a:defRPr b="1" sz="2400">
                <a:latin typeface="Frutiger 55 Roman"/>
                <a:ea typeface="Frutiger 55 Roman"/>
                <a:cs typeface="Frutiger 55 Roman"/>
                <a:sym typeface="Frutiger 55 Roman"/>
              </a:defRPr>
            </a:pPr>
            <a:r>
              <a:t>	- Figure/ ground</a:t>
            </a:r>
          </a:p>
          <a:p>
            <a:pPr marL="0" indent="0" defTabSz="914400">
              <a:spcBef>
                <a:spcPts val="500"/>
              </a:spcBef>
              <a:buSzTx/>
              <a:buFontTx/>
              <a:buNone/>
              <a:defRPr b="1" sz="2400">
                <a:latin typeface="Frutiger 55 Roman"/>
                <a:ea typeface="Frutiger 55 Roman"/>
                <a:cs typeface="Frutiger 55 Roman"/>
                <a:sym typeface="Frutiger 55 Roman"/>
              </a:defRPr>
            </a:pPr>
            <a:r>
              <a:t>	- Proximity</a:t>
            </a:r>
          </a:p>
          <a:p>
            <a:pPr marL="0" indent="0" defTabSz="914400">
              <a:spcBef>
                <a:spcPts val="500"/>
              </a:spcBef>
              <a:buSzTx/>
              <a:buFontTx/>
              <a:buNone/>
              <a:defRPr b="1" sz="2400">
                <a:latin typeface="Frutiger 55 Roman"/>
                <a:ea typeface="Frutiger 55 Roman"/>
                <a:cs typeface="Frutiger 55 Roman"/>
                <a:sym typeface="Frutiger 55 Roman"/>
              </a:defRPr>
            </a:pPr>
            <a:r>
              <a:t>	- Closure</a:t>
            </a:r>
          </a:p>
          <a:p>
            <a:pPr marL="0" indent="0" defTabSz="914400">
              <a:spcBef>
                <a:spcPts val="500"/>
              </a:spcBef>
              <a:buSzTx/>
              <a:buFontTx/>
              <a:buNone/>
              <a:defRPr b="1" sz="2400">
                <a:latin typeface="Frutiger 55 Roman"/>
                <a:ea typeface="Frutiger 55 Roman"/>
                <a:cs typeface="Frutiger 55 Roman"/>
                <a:sym typeface="Frutiger 55 Roman"/>
              </a:defRPr>
            </a:pPr>
            <a:r>
              <a:t>	- Continuation</a:t>
            </a:r>
          </a:p>
          <a:p>
            <a:pPr marL="0" indent="0" defTabSz="914400">
              <a:spcBef>
                <a:spcPts val="500"/>
              </a:spcBef>
              <a:buSzTx/>
              <a:buFontTx/>
              <a:buNone/>
              <a:defRPr b="1" sz="2400">
                <a:latin typeface="Frutiger 55 Roman"/>
                <a:ea typeface="Frutiger 55 Roman"/>
                <a:cs typeface="Frutiger 55 Roman"/>
                <a:sym typeface="Frutiger 55 Roman"/>
              </a:defRPr>
            </a:pPr>
            <a:r>
              <a:t>	- Similarity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Gestalt Law: Continuation (1 of 2)"/>
          <p:cNvSpPr txBox="1"/>
          <p:nvPr>
            <p:ph type="title" idx="4294967295"/>
          </p:nvPr>
        </p:nvSpPr>
        <p:spPr>
          <a:xfrm>
            <a:off x="393700" y="1092200"/>
            <a:ext cx="6781800" cy="2057400"/>
          </a:xfrm>
          <a:prstGeom prst="rect">
            <a:avLst/>
          </a:prstGeom>
        </p:spPr>
        <p:txBody>
          <a:bodyPr lIns="45718" tIns="45718" rIns="45718" bIns="45718"/>
          <a:lstStyle>
            <a:lvl1pPr algn="l" defTabSz="914400">
              <a:defRPr b="1" sz="3200">
                <a:latin typeface="Frutiger 55 Roman"/>
                <a:ea typeface="Frutiger 55 Roman"/>
                <a:cs typeface="Frutiger 55 Roman"/>
                <a:sym typeface="Frutiger 55 Roman"/>
              </a:defRPr>
            </a:lvl1pPr>
          </a:lstStyle>
          <a:p>
            <a:pPr/>
            <a:r>
              <a:t>Gestalt Law: Continuation (1 of 2)</a:t>
            </a:r>
          </a:p>
        </p:txBody>
      </p:sp>
      <p:sp>
        <p:nvSpPr>
          <p:cNvPr id="150" name="• We seek relationships between shapes, especially repeating shapes.…"/>
          <p:cNvSpPr txBox="1"/>
          <p:nvPr>
            <p:ph type="body" idx="4294967295"/>
          </p:nvPr>
        </p:nvSpPr>
        <p:spPr>
          <a:xfrm>
            <a:off x="393700" y="1166811"/>
            <a:ext cx="6781800" cy="5334003"/>
          </a:xfrm>
          <a:prstGeom prst="rect">
            <a:avLst/>
          </a:prstGeom>
        </p:spPr>
        <p:txBody>
          <a:bodyPr lIns="45718" tIns="45718" rIns="45718" bIns="45718" anchor="ctr"/>
          <a:lstStyle/>
          <a:p>
            <a:pPr marL="0" indent="0" defTabSz="914400">
              <a:spcBef>
                <a:spcPts val="400"/>
              </a:spcBef>
              <a:buSzTx/>
              <a:buFontTx/>
              <a:buNone/>
              <a:defRPr b="1" sz="2100">
                <a:latin typeface="Frutiger 55 Roman"/>
                <a:ea typeface="Frutiger 55 Roman"/>
                <a:cs typeface="Frutiger 55 Roman"/>
                <a:sym typeface="Frutiger 55 Roman"/>
              </a:defRPr>
            </a:pPr>
            <a:r>
              <a:t>• We seek relationships between shapes, especially repeating shapes.</a:t>
            </a:r>
          </a:p>
          <a:p>
            <a:pPr marL="0" indent="0" defTabSz="914400">
              <a:buSzTx/>
              <a:buFontTx/>
              <a:buNone/>
              <a:defRPr b="1" sz="2100">
                <a:latin typeface="Frutiger 55 Roman"/>
                <a:ea typeface="Frutiger 55 Roman"/>
                <a:cs typeface="Frutiger 55 Roman"/>
                <a:sym typeface="Frutiger 55 Roman"/>
              </a:defRPr>
            </a:pPr>
          </a:p>
          <a:p>
            <a:pPr marL="0" indent="0" defTabSz="914400">
              <a:spcBef>
                <a:spcPts val="400"/>
              </a:spcBef>
              <a:buSzTx/>
              <a:buFontTx/>
              <a:buNone/>
              <a:defRPr b="1" sz="2100">
                <a:latin typeface="Frutiger 55 Roman"/>
                <a:ea typeface="Frutiger 55 Roman"/>
                <a:cs typeface="Frutiger 55 Roman"/>
                <a:sym typeface="Frutiger 55 Roman"/>
              </a:defRPr>
            </a:pPr>
            <a:r>
              <a:t>• The eye follows along a line, curve, or sequence of shapes identifying visual relationships.</a:t>
            </a:r>
          </a:p>
        </p:txBody>
      </p:sp>
      <p:pic>
        <p:nvPicPr>
          <p:cNvPr id="151" name="image.jpeg" descr="image.jpeg"/>
          <p:cNvPicPr>
            <a:picLocks noChangeAspect="1"/>
          </p:cNvPicPr>
          <p:nvPr/>
        </p:nvPicPr>
        <p:blipFill>
          <a:blip r:embed="rId2">
            <a:extLst/>
          </a:blip>
          <a:stretch>
            <a:fillRect/>
          </a:stretch>
        </p:blipFill>
        <p:spPr>
          <a:xfrm>
            <a:off x="258014" y="4930742"/>
            <a:ext cx="4922000" cy="1873284"/>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Gestalt Law: Continuation (2 of 2)"/>
          <p:cNvSpPr txBox="1"/>
          <p:nvPr>
            <p:ph type="title" idx="4294967295"/>
          </p:nvPr>
        </p:nvSpPr>
        <p:spPr>
          <a:xfrm>
            <a:off x="317500" y="1066800"/>
            <a:ext cx="6781800" cy="1905000"/>
          </a:xfrm>
          <a:prstGeom prst="rect">
            <a:avLst/>
          </a:prstGeom>
        </p:spPr>
        <p:txBody>
          <a:bodyPr lIns="45718" tIns="45718" rIns="45718" bIns="45718"/>
          <a:lstStyle>
            <a:lvl1pPr algn="l" defTabSz="914400">
              <a:defRPr b="1" sz="3200" u="sng">
                <a:latin typeface="Frutiger 55 Roman"/>
                <a:ea typeface="Frutiger 55 Roman"/>
                <a:cs typeface="Frutiger 55 Roman"/>
                <a:sym typeface="Frutiger 55 Roman"/>
              </a:defRPr>
            </a:lvl1pPr>
          </a:lstStyle>
          <a:p>
            <a:pPr/>
            <a:r>
              <a:t>Gestalt Law: Continuation (2 of 2)</a:t>
            </a:r>
          </a:p>
        </p:txBody>
      </p:sp>
      <p:sp>
        <p:nvSpPr>
          <p:cNvPr id="154" name="• Continuation occurs even when the eye tracks over negative and positive shapes."/>
          <p:cNvSpPr txBox="1"/>
          <p:nvPr>
            <p:ph type="body" sz="half" idx="4294967295"/>
          </p:nvPr>
        </p:nvSpPr>
        <p:spPr>
          <a:xfrm>
            <a:off x="215900" y="1769267"/>
            <a:ext cx="2514600" cy="5334003"/>
          </a:xfrm>
          <a:prstGeom prst="rect">
            <a:avLst/>
          </a:prstGeom>
        </p:spPr>
        <p:txBody>
          <a:bodyPr lIns="45718" tIns="45718" rIns="45718" bIns="45718" anchor="ctr"/>
          <a:lstStyle>
            <a:lvl1pPr marL="0" indent="0" defTabSz="914400">
              <a:spcBef>
                <a:spcPts val="500"/>
              </a:spcBef>
              <a:buSzTx/>
              <a:buFontTx/>
              <a:buNone/>
              <a:defRPr b="1" sz="2600">
                <a:latin typeface="Frutiger 55 Roman"/>
                <a:ea typeface="Frutiger 55 Roman"/>
                <a:cs typeface="Frutiger 55 Roman"/>
                <a:sym typeface="Frutiger 55 Roman"/>
              </a:defRPr>
            </a:lvl1pPr>
          </a:lstStyle>
          <a:p>
            <a:pPr/>
            <a:r>
              <a:t>• Continuation occurs even when the eye tracks over negative and positive shapes.</a:t>
            </a:r>
          </a:p>
        </p:txBody>
      </p:sp>
      <p:pic>
        <p:nvPicPr>
          <p:cNvPr id="155" name="image.jpeg" descr="image.jpeg"/>
          <p:cNvPicPr>
            <a:picLocks noChangeAspect="1"/>
          </p:cNvPicPr>
          <p:nvPr/>
        </p:nvPicPr>
        <p:blipFill>
          <a:blip r:embed="rId2">
            <a:extLst/>
          </a:blip>
          <a:stretch>
            <a:fillRect/>
          </a:stretch>
        </p:blipFill>
        <p:spPr>
          <a:xfrm>
            <a:off x="3672223" y="2700471"/>
            <a:ext cx="4241466" cy="37463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pasted-movie.gif" descr="pasted-movie.gif"/>
          <p:cNvPicPr>
            <a:picLocks noChangeAspect="1"/>
          </p:cNvPicPr>
          <p:nvPr/>
        </p:nvPicPr>
        <p:blipFill>
          <a:blip r:embed="rId2">
            <a:extLst/>
          </a:blip>
          <a:stretch>
            <a:fillRect/>
          </a:stretch>
        </p:blipFill>
        <p:spPr>
          <a:xfrm>
            <a:off x="116185" y="3041346"/>
            <a:ext cx="3986603" cy="2526721"/>
          </a:xfrm>
          <a:prstGeom prst="rect">
            <a:avLst/>
          </a:prstGeom>
          <a:ln w="12700">
            <a:miter lim="400000"/>
          </a:ln>
        </p:spPr>
      </p:pic>
      <p:sp>
        <p:nvSpPr>
          <p:cNvPr id="158" name="Continuation"/>
          <p:cNvSpPr txBox="1"/>
          <p:nvPr/>
        </p:nvSpPr>
        <p:spPr>
          <a:xfrm>
            <a:off x="3114795" y="1719581"/>
            <a:ext cx="2609610" cy="574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200" u="sng">
                <a:latin typeface="Frutiger 55 Roman"/>
                <a:ea typeface="Frutiger 55 Roman"/>
                <a:cs typeface="Frutiger 55 Roman"/>
                <a:sym typeface="Frutiger 55 Roman"/>
              </a:defRPr>
            </a:lvl1pPr>
          </a:lstStyle>
          <a:p>
            <a:pPr/>
            <a:r>
              <a:t>Continuation</a:t>
            </a:r>
          </a:p>
        </p:txBody>
      </p:sp>
      <p:pic>
        <p:nvPicPr>
          <p:cNvPr id="159" name="Image" descr="Image"/>
          <p:cNvPicPr>
            <a:picLocks noChangeAspect="1"/>
          </p:cNvPicPr>
          <p:nvPr/>
        </p:nvPicPr>
        <p:blipFill>
          <a:blip r:embed="rId3">
            <a:extLst/>
          </a:blip>
          <a:stretch>
            <a:fillRect/>
          </a:stretch>
        </p:blipFill>
        <p:spPr>
          <a:xfrm>
            <a:off x="4161454" y="2507891"/>
            <a:ext cx="4806483" cy="35936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extLst/>
          </a:blip>
          <a:stretch>
            <a:fillRect/>
          </a:stretch>
        </p:blipFill>
        <p:spPr>
          <a:xfrm>
            <a:off x="146347" y="2103288"/>
            <a:ext cx="4064001" cy="3048001"/>
          </a:xfrm>
          <a:prstGeom prst="rect">
            <a:avLst/>
          </a:prstGeom>
          <a:ln w="12700">
            <a:miter lim="400000"/>
          </a:ln>
        </p:spPr>
      </p:pic>
      <p:pic>
        <p:nvPicPr>
          <p:cNvPr id="162" name="Image" descr="Image"/>
          <p:cNvPicPr>
            <a:picLocks noChangeAspect="1"/>
          </p:cNvPicPr>
          <p:nvPr/>
        </p:nvPicPr>
        <p:blipFill>
          <a:blip r:embed="rId3">
            <a:extLst/>
          </a:blip>
          <a:stretch>
            <a:fillRect/>
          </a:stretch>
        </p:blipFill>
        <p:spPr>
          <a:xfrm>
            <a:off x="5145285" y="2128688"/>
            <a:ext cx="2997201" cy="2997201"/>
          </a:xfrm>
          <a:prstGeom prst="rect">
            <a:avLst/>
          </a:prstGeom>
          <a:ln w="12700">
            <a:miter lim="400000"/>
          </a:ln>
        </p:spPr>
      </p:pic>
      <p:sp>
        <p:nvSpPr>
          <p:cNvPr id="163" name="Continuation"/>
          <p:cNvSpPr txBox="1"/>
          <p:nvPr/>
        </p:nvSpPr>
        <p:spPr>
          <a:xfrm>
            <a:off x="1833881" y="5588169"/>
            <a:ext cx="3157682" cy="6883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900" u="sng">
                <a:latin typeface="Frutiger 55 Roman"/>
                <a:ea typeface="Frutiger 55 Roman"/>
                <a:cs typeface="Frutiger 55 Roman"/>
                <a:sym typeface="Frutiger 55 Roman"/>
              </a:defRPr>
            </a:lvl1pPr>
          </a:lstStyle>
          <a:p>
            <a:pPr/>
            <a:r>
              <a:t>Continuation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2">
            <a:extLst/>
          </a:blip>
          <a:stretch>
            <a:fillRect/>
          </a:stretch>
        </p:blipFill>
        <p:spPr>
          <a:xfrm>
            <a:off x="338683" y="1855638"/>
            <a:ext cx="9144001" cy="4943476"/>
          </a:xfrm>
          <a:prstGeom prst="rect">
            <a:avLst/>
          </a:prstGeom>
          <a:ln w="12700">
            <a:miter lim="400000"/>
          </a:ln>
        </p:spPr>
      </p:pic>
      <p:sp>
        <p:nvSpPr>
          <p:cNvPr id="166" name="Continuation"/>
          <p:cNvSpPr txBox="1"/>
          <p:nvPr/>
        </p:nvSpPr>
        <p:spPr>
          <a:xfrm>
            <a:off x="4778495" y="5948681"/>
            <a:ext cx="2609610" cy="5740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200" u="sng">
                <a:latin typeface="Frutiger 55 Roman"/>
                <a:ea typeface="Frutiger 55 Roman"/>
                <a:cs typeface="Frutiger 55 Roman"/>
                <a:sym typeface="Frutiger 55 Roman"/>
              </a:defRPr>
            </a:lvl1pPr>
          </a:lstStyle>
          <a:p>
            <a:pPr/>
            <a:r>
              <a:t>Continuation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Image" descr="Image"/>
          <p:cNvPicPr>
            <a:picLocks noChangeAspect="1"/>
          </p:cNvPicPr>
          <p:nvPr/>
        </p:nvPicPr>
        <p:blipFill>
          <a:blip r:embed="rId2">
            <a:extLst/>
          </a:blip>
          <a:stretch>
            <a:fillRect/>
          </a:stretch>
        </p:blipFill>
        <p:spPr>
          <a:xfrm>
            <a:off x="-173038" y="1921073"/>
            <a:ext cx="9144001" cy="5143501"/>
          </a:xfrm>
          <a:prstGeom prst="rect">
            <a:avLst/>
          </a:prstGeom>
          <a:ln w="12700">
            <a:miter lim="400000"/>
          </a:ln>
        </p:spPr>
      </p:pic>
      <p:sp>
        <p:nvSpPr>
          <p:cNvPr id="169" name="Continuation"/>
          <p:cNvSpPr txBox="1"/>
          <p:nvPr/>
        </p:nvSpPr>
        <p:spPr>
          <a:xfrm>
            <a:off x="3267195" y="1818204"/>
            <a:ext cx="2609610" cy="574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200" u="sng">
                <a:latin typeface="Frutiger 55 Roman"/>
                <a:ea typeface="Frutiger 55 Roman"/>
                <a:cs typeface="Frutiger 55 Roman"/>
                <a:sym typeface="Frutiger 55 Roman"/>
              </a:defRPr>
            </a:lvl1pPr>
          </a:lstStyle>
          <a:p>
            <a:pPr/>
            <a:r>
              <a:t>Continuation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1" name="pasted-movie.gif" descr="pasted-movie.gif"/>
          <p:cNvPicPr>
            <a:picLocks noChangeAspect="1"/>
          </p:cNvPicPr>
          <p:nvPr/>
        </p:nvPicPr>
        <p:blipFill>
          <a:blip r:embed="rId2">
            <a:extLst/>
          </a:blip>
          <a:stretch>
            <a:fillRect/>
          </a:stretch>
        </p:blipFill>
        <p:spPr>
          <a:xfrm>
            <a:off x="48021" y="1693726"/>
            <a:ext cx="7159011" cy="5090853"/>
          </a:xfrm>
          <a:prstGeom prst="rect">
            <a:avLst/>
          </a:prstGeom>
          <a:ln w="12700">
            <a:miter lim="400000"/>
          </a:ln>
        </p:spPr>
      </p:pic>
      <p:sp>
        <p:nvSpPr>
          <p:cNvPr id="172" name="Continuation"/>
          <p:cNvSpPr txBox="1"/>
          <p:nvPr/>
        </p:nvSpPr>
        <p:spPr>
          <a:xfrm>
            <a:off x="5967621" y="2123333"/>
            <a:ext cx="2609611" cy="574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200" u="sng">
                <a:latin typeface="Frutiger 55 Roman"/>
                <a:ea typeface="Frutiger 55 Roman"/>
                <a:cs typeface="Frutiger 55 Roman"/>
                <a:sym typeface="Frutiger 55 Roman"/>
              </a:defRPr>
            </a:lvl1pPr>
          </a:lstStyle>
          <a:p>
            <a:pPr/>
            <a:r>
              <a:t>Continuation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extLst/>
          </a:blip>
          <a:stretch>
            <a:fillRect/>
          </a:stretch>
        </p:blipFill>
        <p:spPr>
          <a:xfrm>
            <a:off x="473471" y="2684908"/>
            <a:ext cx="8001001" cy="3035301"/>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p>
            <a:pPr/>
            <a:r>
              <a:t>Continuation</a:t>
            </a:r>
          </a:p>
        </p:txBody>
      </p:sp>
      <p:pic>
        <p:nvPicPr>
          <p:cNvPr id="177" name="Content Placeholder 3" descr="Content Placeholder 3"/>
          <p:cNvPicPr>
            <a:picLocks noChangeAspect="1"/>
          </p:cNvPicPr>
          <p:nvPr/>
        </p:nvPicPr>
        <p:blipFill>
          <a:blip r:embed="rId2">
            <a:extLst/>
          </a:blip>
          <a:stretch>
            <a:fillRect/>
          </a:stretch>
        </p:blipFill>
        <p:spPr>
          <a:xfrm>
            <a:off x="3145112" y="2057400"/>
            <a:ext cx="3214276" cy="2209800"/>
          </a:xfrm>
          <a:prstGeom prst="rect">
            <a:avLst/>
          </a:prstGeom>
          <a:ln w="12700">
            <a:miter lim="400000"/>
          </a:ln>
        </p:spPr>
      </p:pic>
      <p:sp>
        <p:nvSpPr>
          <p:cNvPr id="178" name="TextBox 4"/>
          <p:cNvSpPr txBox="1"/>
          <p:nvPr/>
        </p:nvSpPr>
        <p:spPr>
          <a:xfrm>
            <a:off x="2362200" y="4800600"/>
            <a:ext cx="52578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atin typeface="Calibri"/>
                <a:ea typeface="Calibri"/>
                <a:cs typeface="Calibri"/>
                <a:sym typeface="Calibri"/>
              </a:defRPr>
            </a:lvl1pPr>
          </a:lstStyle>
          <a:p>
            <a:pPr/>
            <a:r>
              <a:t>The lighter blue line of dots are visually preferred because they move in one direction, the curved line giving it a relaxed feeling even though they are separate shapes.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Gestalt Law: Similarity (1 of 2)"/>
          <p:cNvSpPr txBox="1"/>
          <p:nvPr>
            <p:ph type="title" idx="4294967295"/>
          </p:nvPr>
        </p:nvSpPr>
        <p:spPr>
          <a:xfrm>
            <a:off x="660400" y="1206500"/>
            <a:ext cx="6781800" cy="2057400"/>
          </a:xfrm>
          <a:prstGeom prst="rect">
            <a:avLst/>
          </a:prstGeom>
        </p:spPr>
        <p:txBody>
          <a:bodyPr lIns="45718" tIns="45718" rIns="45718" bIns="45718"/>
          <a:lstStyle>
            <a:lvl1pPr algn="l" defTabSz="914400">
              <a:defRPr b="1" sz="3400">
                <a:latin typeface="Frutiger 55 Roman"/>
                <a:ea typeface="Frutiger 55 Roman"/>
                <a:cs typeface="Frutiger 55 Roman"/>
                <a:sym typeface="Frutiger 55 Roman"/>
              </a:defRPr>
            </a:lvl1pPr>
          </a:lstStyle>
          <a:p>
            <a:pPr/>
            <a:r>
              <a:t>Gestalt Law: Similarity (1 of 2)</a:t>
            </a:r>
          </a:p>
        </p:txBody>
      </p:sp>
      <p:sp>
        <p:nvSpPr>
          <p:cNvPr id="181" name="• Visual elements similar in shape, size, color, proximity, motion, and direction are perceived as part of a group.…"/>
          <p:cNvSpPr txBox="1"/>
          <p:nvPr>
            <p:ph type="body" sz="half" idx="4294967295"/>
          </p:nvPr>
        </p:nvSpPr>
        <p:spPr>
          <a:xfrm>
            <a:off x="622300" y="1594642"/>
            <a:ext cx="3505200" cy="5334003"/>
          </a:xfrm>
          <a:prstGeom prst="rect">
            <a:avLst/>
          </a:prstGeom>
        </p:spPr>
        <p:txBody>
          <a:bodyPr lIns="45718" tIns="45718" rIns="45718" bIns="45718" anchor="ctr"/>
          <a:lstStyle/>
          <a:p>
            <a:pPr marL="0" indent="0" defTabSz="914400">
              <a:spcBef>
                <a:spcPts val="400"/>
              </a:spcBef>
              <a:buSzTx/>
              <a:buFontTx/>
              <a:buNone/>
              <a:defRPr b="1" sz="2200">
                <a:latin typeface="Frutiger 55 Roman"/>
                <a:ea typeface="Frutiger 55 Roman"/>
                <a:cs typeface="Frutiger 55 Roman"/>
                <a:sym typeface="Frutiger 55 Roman"/>
              </a:defRPr>
            </a:pPr>
            <a:r>
              <a:t>• Visual elements s</a:t>
            </a:r>
            <a:r>
              <a:rPr u="sng">
                <a:solidFill>
                  <a:srgbClr val="FF0000"/>
                </a:solidFill>
              </a:rPr>
              <a:t>imilar in shape, size, color, proximity, motion, and direction </a:t>
            </a:r>
            <a:r>
              <a:t>are perceived as </a:t>
            </a:r>
            <a:r>
              <a:rPr u="sng"/>
              <a:t>part of a group</a:t>
            </a:r>
            <a:r>
              <a:t>.</a:t>
            </a:r>
          </a:p>
          <a:p>
            <a:pPr marL="0" indent="0" defTabSz="914400">
              <a:buSzTx/>
              <a:buFontTx/>
              <a:buNone/>
              <a:defRPr b="1" sz="2200">
                <a:latin typeface="Frutiger 55 Roman"/>
                <a:ea typeface="Frutiger 55 Roman"/>
                <a:cs typeface="Frutiger 55 Roman"/>
                <a:sym typeface="Frutiger 55 Roman"/>
              </a:defRPr>
            </a:pPr>
          </a:p>
          <a:p>
            <a:pPr marL="0" indent="0" defTabSz="914400">
              <a:spcBef>
                <a:spcPts val="400"/>
              </a:spcBef>
              <a:buSzTx/>
              <a:buFontTx/>
              <a:buNone/>
              <a:defRPr b="1" sz="2200">
                <a:latin typeface="Frutiger 55 Roman"/>
                <a:ea typeface="Frutiger 55 Roman"/>
                <a:cs typeface="Frutiger 55 Roman"/>
                <a:sym typeface="Frutiger 55 Roman"/>
              </a:defRPr>
            </a:pPr>
            <a:r>
              <a:t>• This gestalt law draws heavily on the design </a:t>
            </a:r>
            <a:r>
              <a:rPr u="sng"/>
              <a:t>principle of repetition.</a:t>
            </a:r>
          </a:p>
        </p:txBody>
      </p:sp>
      <p:pic>
        <p:nvPicPr>
          <p:cNvPr id="182" name="image.jpeg" descr="image.jpeg"/>
          <p:cNvPicPr>
            <a:picLocks noChangeAspect="1"/>
          </p:cNvPicPr>
          <p:nvPr/>
        </p:nvPicPr>
        <p:blipFill>
          <a:blip r:embed="rId2">
            <a:extLst/>
          </a:blip>
          <a:stretch>
            <a:fillRect/>
          </a:stretch>
        </p:blipFill>
        <p:spPr>
          <a:xfrm>
            <a:off x="4622403" y="2742802"/>
            <a:ext cx="3824686" cy="382468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Gestalt Law: Figure/ground (1 of 3)"/>
          <p:cNvSpPr txBox="1"/>
          <p:nvPr>
            <p:ph type="title" idx="4294967295"/>
          </p:nvPr>
        </p:nvSpPr>
        <p:spPr>
          <a:xfrm>
            <a:off x="635000" y="1270000"/>
            <a:ext cx="6781800" cy="2057400"/>
          </a:xfrm>
          <a:prstGeom prst="rect">
            <a:avLst/>
          </a:prstGeom>
        </p:spPr>
        <p:txBody>
          <a:bodyPr lIns="45718" tIns="45718" rIns="45718" bIns="45718"/>
          <a:lstStyle>
            <a:lvl1pPr algn="l" defTabSz="914400">
              <a:defRPr b="1" sz="3100" u="sng">
                <a:latin typeface="Frutiger 55 Roman"/>
                <a:ea typeface="Frutiger 55 Roman"/>
                <a:cs typeface="Frutiger 55 Roman"/>
                <a:sym typeface="Frutiger 55 Roman"/>
              </a:defRPr>
            </a:lvl1pPr>
          </a:lstStyle>
          <a:p>
            <a:pPr/>
            <a:r>
              <a:t>Gestalt Law: Figure/ground (1 of 3)</a:t>
            </a:r>
          </a:p>
        </p:txBody>
      </p:sp>
      <p:sp>
        <p:nvSpPr>
          <p:cNvPr id="57" name="• This law helps us identify objects (figure) as distinct from their background (ground)…"/>
          <p:cNvSpPr txBox="1"/>
          <p:nvPr>
            <p:ph type="body" sz="half" idx="4294967295"/>
          </p:nvPr>
        </p:nvSpPr>
        <p:spPr>
          <a:xfrm>
            <a:off x="609600" y="1892300"/>
            <a:ext cx="3657600" cy="5334000"/>
          </a:xfrm>
          <a:prstGeom prst="rect">
            <a:avLst/>
          </a:prstGeom>
        </p:spPr>
        <p:txBody>
          <a:bodyPr lIns="45718" tIns="45718" rIns="45718" bIns="45718" anchor="ctr"/>
          <a:lstStyle/>
          <a:p>
            <a:pPr marL="0" indent="0" defTabSz="914400">
              <a:spcBef>
                <a:spcPts val="500"/>
              </a:spcBef>
              <a:buSzTx/>
              <a:buFontTx/>
              <a:buNone/>
              <a:defRPr b="1" sz="2500">
                <a:latin typeface="Frutiger 55 Roman"/>
                <a:ea typeface="Frutiger 55 Roman"/>
                <a:cs typeface="Frutiger 55 Roman"/>
                <a:sym typeface="Frutiger 55 Roman"/>
              </a:defRPr>
            </a:pPr>
            <a:r>
              <a:t>• This law helps us identify objects (figure) as distinct from their background (ground)</a:t>
            </a:r>
            <a:endParaRPr sz="2400"/>
          </a:p>
          <a:p>
            <a:pPr marL="0" indent="0" defTabSz="914400">
              <a:buSzTx/>
              <a:buFontTx/>
              <a:buNone/>
              <a:defRPr sz="2400">
                <a:latin typeface="Frutiger 55 Roman"/>
                <a:ea typeface="Frutiger 55 Roman"/>
                <a:cs typeface="Frutiger 55 Roman"/>
                <a:sym typeface="Frutiger 55 Roman"/>
              </a:defRPr>
            </a:pPr>
          </a:p>
          <a:p>
            <a:pPr marL="0" indent="0" defTabSz="914400">
              <a:spcBef>
                <a:spcPts val="500"/>
              </a:spcBef>
              <a:buSzTx/>
              <a:buFontTx/>
              <a:buNone/>
              <a:defRPr b="1" sz="2600">
                <a:latin typeface="Frutiger 55 Roman"/>
                <a:ea typeface="Frutiger 55 Roman"/>
                <a:cs typeface="Frutiger 55 Roman"/>
                <a:sym typeface="Frutiger 55 Roman"/>
              </a:defRPr>
            </a:pPr>
            <a:r>
              <a:t>• Figures are </a:t>
            </a:r>
            <a:r>
              <a:rPr i="1"/>
              <a:t>positive</a:t>
            </a:r>
            <a:r>
              <a:t> elements, grounds are </a:t>
            </a:r>
            <a:r>
              <a:rPr i="1"/>
              <a:t>negative</a:t>
            </a:r>
            <a:r>
              <a:t> elements</a:t>
            </a:r>
          </a:p>
        </p:txBody>
      </p:sp>
      <p:pic>
        <p:nvPicPr>
          <p:cNvPr id="58" name="image.jpeg" descr="image.jpeg"/>
          <p:cNvPicPr>
            <a:picLocks noChangeAspect="1"/>
          </p:cNvPicPr>
          <p:nvPr/>
        </p:nvPicPr>
        <p:blipFill>
          <a:blip r:embed="rId2">
            <a:extLst/>
          </a:blip>
          <a:stretch>
            <a:fillRect/>
          </a:stretch>
        </p:blipFill>
        <p:spPr>
          <a:xfrm>
            <a:off x="6172200" y="3810000"/>
            <a:ext cx="2584450" cy="2679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Gestalt Law: Similarity (2 of 2)"/>
          <p:cNvSpPr txBox="1"/>
          <p:nvPr>
            <p:ph type="title" idx="4294967295"/>
          </p:nvPr>
        </p:nvSpPr>
        <p:spPr>
          <a:xfrm>
            <a:off x="482600" y="965200"/>
            <a:ext cx="6781800" cy="2438400"/>
          </a:xfrm>
          <a:prstGeom prst="rect">
            <a:avLst/>
          </a:prstGeom>
        </p:spPr>
        <p:txBody>
          <a:bodyPr lIns="45718" tIns="45718" rIns="45718" bIns="45718"/>
          <a:lstStyle>
            <a:lvl1pPr algn="l" defTabSz="914400">
              <a:defRPr b="1" sz="3200">
                <a:latin typeface="Frutiger 55 Roman"/>
                <a:ea typeface="Frutiger 55 Roman"/>
                <a:cs typeface="Frutiger 55 Roman"/>
                <a:sym typeface="Frutiger 55 Roman"/>
              </a:defRPr>
            </a:lvl1pPr>
          </a:lstStyle>
          <a:p>
            <a:pPr/>
            <a:r>
              <a:t>Gestalt Law: Similarity (2 of 2)</a:t>
            </a:r>
          </a:p>
        </p:txBody>
      </p:sp>
      <p:sp>
        <p:nvSpPr>
          <p:cNvPr id="185" name="• We seek patterns, easily grouping the black dots into a number 4."/>
          <p:cNvSpPr txBox="1"/>
          <p:nvPr>
            <p:ph type="body" sz="half" idx="4294967295"/>
          </p:nvPr>
        </p:nvSpPr>
        <p:spPr>
          <a:xfrm>
            <a:off x="482600" y="1206500"/>
            <a:ext cx="3505200" cy="5334000"/>
          </a:xfrm>
          <a:prstGeom prst="rect">
            <a:avLst/>
          </a:prstGeom>
        </p:spPr>
        <p:txBody>
          <a:bodyPr lIns="45718" tIns="45718" rIns="45718" bIns="45718" anchor="ctr"/>
          <a:lstStyle>
            <a:lvl1pPr marL="0" indent="0" defTabSz="914400">
              <a:spcBef>
                <a:spcPts val="500"/>
              </a:spcBef>
              <a:buSzTx/>
              <a:buFontTx/>
              <a:buNone/>
              <a:defRPr b="1" sz="2900">
                <a:latin typeface="Frutiger 55 Roman"/>
                <a:ea typeface="Frutiger 55 Roman"/>
                <a:cs typeface="Frutiger 55 Roman"/>
                <a:sym typeface="Frutiger 55 Roman"/>
              </a:defRPr>
            </a:lvl1pPr>
          </a:lstStyle>
          <a:p>
            <a:pPr/>
            <a:r>
              <a:t>• We seek patterns, easily grouping the black dots into a number 4.</a:t>
            </a:r>
          </a:p>
        </p:txBody>
      </p:sp>
      <p:pic>
        <p:nvPicPr>
          <p:cNvPr id="186" name="image.jpeg" descr="image.jpeg"/>
          <p:cNvPicPr>
            <a:picLocks noChangeAspect="1"/>
          </p:cNvPicPr>
          <p:nvPr/>
        </p:nvPicPr>
        <p:blipFill>
          <a:blip r:embed="rId2">
            <a:extLst/>
          </a:blip>
          <a:stretch>
            <a:fillRect/>
          </a:stretch>
        </p:blipFill>
        <p:spPr>
          <a:xfrm>
            <a:off x="4979987" y="2897186"/>
            <a:ext cx="3505202" cy="35052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prstGeom prst="rect">
            <a:avLst/>
          </a:prstGeom>
        </p:spPr>
        <p:txBody>
          <a:bodyPr/>
          <a:lstStyle/>
          <a:p>
            <a:pPr/>
            <a:r>
              <a:t>Similarity</a:t>
            </a:r>
          </a:p>
        </p:txBody>
      </p:sp>
      <p:pic>
        <p:nvPicPr>
          <p:cNvPr id="189" name="Content Placeholder 8" descr="Content Placeholder 8"/>
          <p:cNvPicPr>
            <a:picLocks noChangeAspect="1"/>
          </p:cNvPicPr>
          <p:nvPr/>
        </p:nvPicPr>
        <p:blipFill>
          <a:blip r:embed="rId2">
            <a:extLst/>
          </a:blip>
          <a:stretch>
            <a:fillRect/>
          </a:stretch>
        </p:blipFill>
        <p:spPr>
          <a:xfrm>
            <a:off x="3373721" y="1752600"/>
            <a:ext cx="2286013" cy="2286000"/>
          </a:xfrm>
          <a:prstGeom prst="rect">
            <a:avLst/>
          </a:prstGeom>
          <a:ln w="12700">
            <a:miter lim="400000"/>
          </a:ln>
        </p:spPr>
      </p:pic>
      <p:sp>
        <p:nvSpPr>
          <p:cNvPr id="190" name="TextBox 3"/>
          <p:cNvSpPr txBox="1"/>
          <p:nvPr/>
        </p:nvSpPr>
        <p:spPr>
          <a:xfrm>
            <a:off x="2362200" y="4648200"/>
            <a:ext cx="4648200" cy="222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atin typeface="Calibri"/>
                <a:ea typeface="Calibri"/>
                <a:cs typeface="Calibri"/>
                <a:sym typeface="Calibri"/>
              </a:defRPr>
            </a:lvl1pPr>
          </a:lstStyle>
          <a:p>
            <a:pPr/>
            <a:r>
              <a:t>If this image only contained the rounded crowns, our brain would group them as two different sets, black and white crowns. But there’s another element- the one pointed crown. That one is not like the others, so the similarity of the black and white rounded ones is strengthened. The pointed crown is the outcast. </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prstGeom prst="rect">
            <a:avLst/>
          </a:prstGeom>
        </p:spPr>
        <p:txBody>
          <a:bodyPr/>
          <a:lstStyle/>
          <a:p>
            <a:pPr/>
            <a:r>
              <a:t>Similarity 2</a:t>
            </a:r>
          </a:p>
        </p:txBody>
      </p:sp>
      <p:pic>
        <p:nvPicPr>
          <p:cNvPr id="193" name="Content Placeholder 3" descr="Content Placeholder 3"/>
          <p:cNvPicPr>
            <a:picLocks noChangeAspect="1"/>
          </p:cNvPicPr>
          <p:nvPr/>
        </p:nvPicPr>
        <p:blipFill>
          <a:blip r:embed="rId2">
            <a:extLst/>
          </a:blip>
          <a:stretch>
            <a:fillRect/>
          </a:stretch>
        </p:blipFill>
        <p:spPr>
          <a:xfrm>
            <a:off x="2650699" y="1371600"/>
            <a:ext cx="3842725" cy="2878342"/>
          </a:xfrm>
          <a:prstGeom prst="rect">
            <a:avLst/>
          </a:prstGeom>
          <a:ln w="12700">
            <a:miter lim="400000"/>
          </a:ln>
        </p:spPr>
      </p:pic>
      <p:sp>
        <p:nvSpPr>
          <p:cNvPr id="194" name="TextBox 4"/>
          <p:cNvSpPr txBox="1"/>
          <p:nvPr/>
        </p:nvSpPr>
        <p:spPr>
          <a:xfrm>
            <a:off x="1419398" y="4838700"/>
            <a:ext cx="6305204"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atin typeface="Calibri"/>
                <a:ea typeface="Calibri"/>
                <a:cs typeface="Calibri"/>
                <a:sym typeface="Calibri"/>
              </a:defRPr>
            </a:lvl1pPr>
          </a:lstStyle>
          <a:p>
            <a:pPr/>
            <a:r>
              <a:t>This image also exemplifies similarity in that the little black people are seen as one group, and the yellow is another. Although all the same shape, our brain organizes then into two groups. One of these things is not like the other.</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Screen-Shot-2016-03-02-at-9.43.35-AM-tb-728x0.png" descr="Screen-Shot-2016-03-02-at-9.43.35-AM-tb-728x0.png"/>
          <p:cNvPicPr>
            <a:picLocks noChangeAspect="1"/>
          </p:cNvPicPr>
          <p:nvPr/>
        </p:nvPicPr>
        <p:blipFill>
          <a:blip r:embed="rId2">
            <a:extLst/>
          </a:blip>
          <a:stretch>
            <a:fillRect/>
          </a:stretch>
        </p:blipFill>
        <p:spPr>
          <a:xfrm>
            <a:off x="13592" y="-2779"/>
            <a:ext cx="6395791" cy="6395791"/>
          </a:xfrm>
          <a:prstGeom prst="rect">
            <a:avLst/>
          </a:prstGeom>
          <a:ln w="12700">
            <a:miter lim="400000"/>
          </a:ln>
        </p:spPr>
      </p:pic>
      <p:sp>
        <p:nvSpPr>
          <p:cNvPr id="197" name="Text"/>
          <p:cNvSpPr txBox="1"/>
          <p:nvPr/>
        </p:nvSpPr>
        <p:spPr>
          <a:xfrm>
            <a:off x="448171" y="-2779"/>
            <a:ext cx="142239"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lnSpc>
                <a:spcPts val="2800"/>
              </a:lnSpc>
              <a:defRPr sz="1200" u="sng">
                <a:solidFill>
                  <a:srgbClr val="0000EE"/>
                </a:solidFill>
                <a:latin typeface="Times"/>
                <a:ea typeface="Times"/>
                <a:cs typeface="Times"/>
                <a:sym typeface="Times"/>
              </a:defRPr>
            </a:lvl1pPr>
          </a:lstStyle>
          <a:p>
            <a:pPr>
              <a:defRPr u="none"/>
            </a:pPr>
            <a:r>
              <a:rPr u="sng"/>
              <a:t> </a:t>
            </a:r>
          </a:p>
        </p:txBody>
      </p:sp>
      <p:sp>
        <p:nvSpPr>
          <p:cNvPr id="198" name="Our mind perceives the similarly colored circles not as individual circles but as combining to form rectangles, squares and lines separate from those of another color."/>
          <p:cNvSpPr txBox="1"/>
          <p:nvPr/>
        </p:nvSpPr>
        <p:spPr>
          <a:xfrm>
            <a:off x="6424981" y="1579880"/>
            <a:ext cx="2572113" cy="3291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ts val="4800"/>
              </a:lnSpc>
              <a:defRPr b="1" sz="2200">
                <a:solidFill>
                  <a:srgbClr val="0E1318"/>
                </a:solidFill>
                <a:latin typeface="Times"/>
                <a:ea typeface="Times"/>
                <a:cs typeface="Times"/>
                <a:sym typeface="Times"/>
              </a:defRPr>
            </a:pPr>
            <a:r>
              <a:t>Our mind perceives the </a:t>
            </a:r>
            <a:r>
              <a:rPr u="sng"/>
              <a:t>similarly colored circles not as individual circles but as combining to form rectangles, squares and lines separate from those of another color.</a:t>
            </a:r>
          </a:p>
        </p:txBody>
      </p:sp>
      <p:sp>
        <p:nvSpPr>
          <p:cNvPr id="199" name="Similarity"/>
          <p:cNvSpPr txBox="1"/>
          <p:nvPr/>
        </p:nvSpPr>
        <p:spPr>
          <a:xfrm>
            <a:off x="6467289" y="5167631"/>
            <a:ext cx="2487497" cy="739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457200">
              <a:defRPr sz="4400">
                <a:latin typeface="Calibri"/>
                <a:ea typeface="Calibri"/>
                <a:cs typeface="Calibri"/>
                <a:sym typeface="Calibri"/>
              </a:defRPr>
            </a:lvl1pPr>
          </a:lstStyle>
          <a:p>
            <a:pPr/>
            <a:r>
              <a:t>Similarity</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Image" descr="Image"/>
          <p:cNvPicPr>
            <a:picLocks noChangeAspect="1"/>
          </p:cNvPicPr>
          <p:nvPr/>
        </p:nvPicPr>
        <p:blipFill>
          <a:blip r:embed="rId2">
            <a:extLst/>
          </a:blip>
          <a:stretch>
            <a:fillRect/>
          </a:stretch>
        </p:blipFill>
        <p:spPr>
          <a:xfrm>
            <a:off x="-9779" y="2092842"/>
            <a:ext cx="9163558" cy="3811942"/>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3" name="crazy-cool-poster-designs-17-tb-728x0.jpg" descr="crazy-cool-poster-designs-17-tb-728x0.jpg"/>
          <p:cNvPicPr>
            <a:picLocks noChangeAspect="1"/>
          </p:cNvPicPr>
          <p:nvPr/>
        </p:nvPicPr>
        <p:blipFill>
          <a:blip r:embed="rId2">
            <a:extLst/>
          </a:blip>
          <a:stretch>
            <a:fillRect/>
          </a:stretch>
        </p:blipFill>
        <p:spPr>
          <a:xfrm>
            <a:off x="-47732" y="-25549"/>
            <a:ext cx="4930026" cy="7042895"/>
          </a:xfrm>
          <a:prstGeom prst="rect">
            <a:avLst/>
          </a:prstGeom>
          <a:ln w="12700">
            <a:miter lim="400000"/>
          </a:ln>
        </p:spPr>
      </p:pic>
      <p:sp>
        <p:nvSpPr>
          <p:cNvPr id="204" name="Text"/>
          <p:cNvSpPr txBox="1"/>
          <p:nvPr/>
        </p:nvSpPr>
        <p:spPr>
          <a:xfrm>
            <a:off x="-2413000" y="-6190655"/>
            <a:ext cx="142238"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lnSpc>
                <a:spcPts val="2800"/>
              </a:lnSpc>
              <a:defRPr sz="1200" u="sng">
                <a:solidFill>
                  <a:srgbClr val="0000EE"/>
                </a:solidFill>
                <a:latin typeface="Times"/>
                <a:ea typeface="Times"/>
                <a:cs typeface="Times"/>
                <a:sym typeface="Times"/>
              </a:defRPr>
            </a:lvl1pPr>
          </a:lstStyle>
          <a:p>
            <a:pPr>
              <a:defRPr u="none"/>
            </a:pPr>
            <a:r>
              <a:rPr u="sng"/>
              <a:t> </a:t>
            </a:r>
          </a:p>
        </p:txBody>
      </p:sp>
      <p:sp>
        <p:nvSpPr>
          <p:cNvPr id="205" name="Our mind perceives each of  the proximate vertical bars to  combine and form a single  image of a deer."/>
          <p:cNvSpPr txBox="1"/>
          <p:nvPr/>
        </p:nvSpPr>
        <p:spPr>
          <a:xfrm>
            <a:off x="4964481" y="1653998"/>
            <a:ext cx="3870917" cy="1513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lnSpc>
                <a:spcPts val="4900"/>
              </a:lnSpc>
              <a:defRPr sz="1900">
                <a:solidFill>
                  <a:srgbClr val="0E1318"/>
                </a:solidFill>
                <a:latin typeface="Times"/>
                <a:ea typeface="Times"/>
                <a:cs typeface="Times"/>
                <a:sym typeface="Times"/>
              </a:defRPr>
            </a:pPr>
            <a:r>
              <a:t> </a:t>
            </a:r>
            <a:r>
              <a:rPr b="1" sz="2300"/>
              <a:t>Our mind perceives each of </a:t>
            </a:r>
            <a:br>
              <a:rPr b="1" sz="2300"/>
            </a:br>
            <a:r>
              <a:rPr b="1" sz="2300"/>
              <a:t>the proximate vertical bars to </a:t>
            </a:r>
            <a:br>
              <a:rPr b="1" sz="2300"/>
            </a:br>
            <a:r>
              <a:rPr b="1" sz="2300"/>
              <a:t>combine and form a single </a:t>
            </a:r>
            <a:br>
              <a:rPr b="1" sz="2300"/>
            </a:br>
            <a:r>
              <a:rPr b="1" sz="2300"/>
              <a:t>image of a deer.</a:t>
            </a:r>
          </a:p>
        </p:txBody>
      </p:sp>
      <p:sp>
        <p:nvSpPr>
          <p:cNvPr id="206" name="Proximity &amp; Closure"/>
          <p:cNvSpPr txBox="1"/>
          <p:nvPr/>
        </p:nvSpPr>
        <p:spPr>
          <a:xfrm>
            <a:off x="5129581" y="4803598"/>
            <a:ext cx="2970783" cy="4508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u="sng"/>
            </a:lvl1pPr>
          </a:lstStyle>
          <a:p>
            <a:pPr/>
            <a:r>
              <a:t>Proximity &amp; Closure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Image" descr="Image"/>
          <p:cNvPicPr>
            <a:picLocks noChangeAspect="1"/>
          </p:cNvPicPr>
          <p:nvPr/>
        </p:nvPicPr>
        <p:blipFill>
          <a:blip r:embed="rId2">
            <a:extLst/>
          </a:blip>
          <a:stretch>
            <a:fillRect/>
          </a:stretch>
        </p:blipFill>
        <p:spPr>
          <a:xfrm>
            <a:off x="-53231" y="-149702"/>
            <a:ext cx="9144001" cy="4307841"/>
          </a:xfrm>
          <a:prstGeom prst="rect">
            <a:avLst/>
          </a:prstGeom>
          <a:ln w="12700">
            <a:miter lim="400000"/>
          </a:ln>
        </p:spPr>
      </p:pic>
      <p:sp>
        <p:nvSpPr>
          <p:cNvPr id="209" name="The principle of continuity seems very obvious but we rarely pay conscious attention to it when it’s used in visual presentation. It indicates that our brain tends to follow continuous lines and unified shapes, even when they are made of disconnected dots and lines.…"/>
          <p:cNvSpPr txBox="1"/>
          <p:nvPr/>
        </p:nvSpPr>
        <p:spPr>
          <a:xfrm>
            <a:off x="100381" y="3863798"/>
            <a:ext cx="8613038" cy="23167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ts val="3700"/>
              </a:lnSpc>
              <a:spcBef>
                <a:spcPts val="1200"/>
              </a:spcBef>
              <a:defRPr b="1" sz="1500">
                <a:solidFill>
                  <a:srgbClr val="333333"/>
                </a:solidFill>
                <a:latin typeface="Arial"/>
                <a:ea typeface="Arial"/>
                <a:cs typeface="Arial"/>
                <a:sym typeface="Arial"/>
              </a:defRPr>
            </a:pPr>
            <a:r>
              <a:t>The </a:t>
            </a:r>
            <a:r>
              <a:rPr u="sng"/>
              <a:t>principle of continuity</a:t>
            </a:r>
            <a:r>
              <a:t> seems very obvious but we rarely pay conscious attention to it when it’s used in visual presentation. It indicates that our </a:t>
            </a:r>
            <a:r>
              <a:rPr u="sng"/>
              <a:t>brain tends to follow continuous lines and unified shapes, even when they are made of disconnected dots and lines.</a:t>
            </a:r>
            <a:endParaRPr u="sng"/>
          </a:p>
          <a:p>
            <a:pPr defTabSz="457200">
              <a:lnSpc>
                <a:spcPts val="3700"/>
              </a:lnSpc>
              <a:spcBef>
                <a:spcPts val="1200"/>
              </a:spcBef>
              <a:defRPr b="1" sz="1500">
                <a:solidFill>
                  <a:srgbClr val="333333"/>
                </a:solidFill>
                <a:latin typeface="Arial"/>
                <a:ea typeface="Arial"/>
                <a:cs typeface="Arial"/>
                <a:sym typeface="Arial"/>
              </a:defRPr>
            </a:pPr>
            <a:r>
              <a:t>In an classic advertising example below, our brain </a:t>
            </a:r>
            <a:r>
              <a:rPr u="sng"/>
              <a:t>perceives the fragmented lines as a continuous whole, which makes the IBM logo even more iconic and symbolic of unification than its previous versions. Leveraging the law of continuity, the logo made of stripes of the same color creates an enduring impression.</a:t>
            </a:r>
            <a:endParaRPr u="sng"/>
          </a:p>
        </p:txBody>
      </p:sp>
      <p:sp>
        <p:nvSpPr>
          <p:cNvPr id="210" name="Similiarity-Continuity-Proximity &amp; Closure"/>
          <p:cNvSpPr txBox="1"/>
          <p:nvPr/>
        </p:nvSpPr>
        <p:spPr>
          <a:xfrm>
            <a:off x="2805481" y="6098998"/>
            <a:ext cx="6129426" cy="4508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u="sng"/>
            </a:lvl1pPr>
          </a:lstStyle>
          <a:p>
            <a:pPr/>
            <a:r>
              <a:t>Similiarity-Continuity-Proximity &amp; Closure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What is the Principle of Repetition?"/>
          <p:cNvSpPr txBox="1"/>
          <p:nvPr>
            <p:ph type="title" idx="4294967295"/>
          </p:nvPr>
        </p:nvSpPr>
        <p:spPr>
          <a:xfrm>
            <a:off x="2362200" y="1524000"/>
            <a:ext cx="6781800" cy="2667000"/>
          </a:xfrm>
          <a:prstGeom prst="rect">
            <a:avLst/>
          </a:prstGeom>
        </p:spPr>
        <p:txBody>
          <a:bodyPr lIns="45718" tIns="45718" rIns="45718" bIns="45718"/>
          <a:lstStyle>
            <a:lvl1pPr algn="l" defTabSz="914400">
              <a:defRPr sz="2800">
                <a:latin typeface="Frutiger 55 Roman"/>
                <a:ea typeface="Frutiger 55 Roman"/>
                <a:cs typeface="Frutiger 55 Roman"/>
                <a:sym typeface="Frutiger 55 Roman"/>
              </a:defRPr>
            </a:lvl1pPr>
          </a:lstStyle>
          <a:p>
            <a:pPr/>
            <a:r>
              <a:t>What is the Principle of Repetition?</a:t>
            </a:r>
          </a:p>
        </p:txBody>
      </p:sp>
      <p:sp>
        <p:nvSpPr>
          <p:cNvPr id="213" name="• The principle of Repetition is formed by repeating visual elements such as lines, shapes, images, textures, and so on."/>
          <p:cNvSpPr txBox="1"/>
          <p:nvPr>
            <p:ph type="body" idx="4294967295"/>
          </p:nvPr>
        </p:nvSpPr>
        <p:spPr>
          <a:xfrm>
            <a:off x="2362200" y="914400"/>
            <a:ext cx="6781800" cy="5334000"/>
          </a:xfrm>
          <a:prstGeom prst="rect">
            <a:avLst/>
          </a:prstGeom>
        </p:spPr>
        <p:txBody>
          <a:bodyPr lIns="45718" tIns="45718" rIns="45718" bIns="45718" anchor="ctr"/>
          <a:lstStyle/>
          <a:p>
            <a:pPr marL="0" indent="0" defTabSz="914400">
              <a:buSzTx/>
              <a:buFontTx/>
              <a:buNone/>
              <a:defRPr sz="4800">
                <a:latin typeface="Frutiger 55 Roman"/>
                <a:ea typeface="Frutiger 55 Roman"/>
                <a:cs typeface="Frutiger 55 Roman"/>
                <a:sym typeface="Frutiger 55 Roman"/>
              </a:defRPr>
            </a:pPr>
          </a:p>
          <a:p>
            <a:pPr marL="0" indent="0" defTabSz="914400">
              <a:spcBef>
                <a:spcPts val="500"/>
              </a:spcBef>
              <a:buSzTx/>
              <a:buFontTx/>
              <a:buNone/>
              <a:defRPr sz="2400">
                <a:latin typeface="Frutiger 55 Roman"/>
                <a:ea typeface="Frutiger 55 Roman"/>
                <a:cs typeface="Frutiger 55 Roman"/>
                <a:sym typeface="Frutiger 55 Roman"/>
              </a:defRPr>
            </a:pPr>
            <a:r>
              <a:t>• The principle of</a:t>
            </a:r>
            <a:r>
              <a:rPr b="1"/>
              <a:t> Repetition</a:t>
            </a:r>
            <a:r>
              <a:t> is formed by repeating visual elements such as lines, shapes, images, textures, and so on.</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Why Use Repetition? (1 of 2)"/>
          <p:cNvSpPr txBox="1"/>
          <p:nvPr>
            <p:ph type="title" idx="4294967295"/>
          </p:nvPr>
        </p:nvSpPr>
        <p:spPr>
          <a:xfrm>
            <a:off x="2362200" y="1524000"/>
            <a:ext cx="6781800" cy="16764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Why Use Repetition? (1 of 2)</a:t>
            </a:r>
          </a:p>
        </p:txBody>
      </p:sp>
      <p:sp>
        <p:nvSpPr>
          <p:cNvPr id="216" name="• Repeating visual elements forms a visual rhythm…"/>
          <p:cNvSpPr txBox="1"/>
          <p:nvPr>
            <p:ph type="body" idx="4294967295"/>
          </p:nvPr>
        </p:nvSpPr>
        <p:spPr>
          <a:xfrm>
            <a:off x="2362200" y="1676400"/>
            <a:ext cx="67818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Repeating visual elements forms a visual rhythm </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Repetition strengthens a design and makes it more unified and cohesive.</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Use of repetition implies to the reader that there is a consistent organizational scheme in place.</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Visual elements do not need to be identical to invoke repetition.</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Why Use Repetition? (2 of 2)"/>
          <p:cNvSpPr txBox="1"/>
          <p:nvPr>
            <p:ph type="title" idx="4294967295"/>
          </p:nvPr>
        </p:nvSpPr>
        <p:spPr>
          <a:xfrm>
            <a:off x="2362200" y="1524000"/>
            <a:ext cx="6781800" cy="16002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Why Use Repetition? (2 of 2)</a:t>
            </a:r>
          </a:p>
        </p:txBody>
      </p:sp>
      <p:sp>
        <p:nvSpPr>
          <p:cNvPr id="219" name="• Visual elements can vary yet still invoke repetition.…"/>
          <p:cNvSpPr txBox="1"/>
          <p:nvPr>
            <p:ph type="body" sz="half" idx="4294967295"/>
          </p:nvPr>
        </p:nvSpPr>
        <p:spPr>
          <a:xfrm>
            <a:off x="2362200" y="1524000"/>
            <a:ext cx="35814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Visual elements can vary yet still invoke repetition.</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The gray rule lines vary in thickness, yet still form a repeating pattern.</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The skeletons are conceptually related and form a unified repeating motif.</a:t>
            </a:r>
          </a:p>
        </p:txBody>
      </p:sp>
      <p:pic>
        <p:nvPicPr>
          <p:cNvPr id="220" name="image.jpeg" descr="image.jpeg"/>
          <p:cNvPicPr>
            <a:picLocks noChangeAspect="1"/>
          </p:cNvPicPr>
          <p:nvPr/>
        </p:nvPicPr>
        <p:blipFill>
          <a:blip r:embed="rId2">
            <a:extLst/>
          </a:blip>
          <a:stretch>
            <a:fillRect/>
          </a:stretch>
        </p:blipFill>
        <p:spPr>
          <a:xfrm>
            <a:off x="6054725" y="2971800"/>
            <a:ext cx="2701925" cy="35115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Gestalt Law: Figure/ground (2 of 3)"/>
          <p:cNvSpPr txBox="1"/>
          <p:nvPr>
            <p:ph type="title" idx="4294967295"/>
          </p:nvPr>
        </p:nvSpPr>
        <p:spPr>
          <a:xfrm>
            <a:off x="431800" y="1168400"/>
            <a:ext cx="6781800" cy="2362200"/>
          </a:xfrm>
          <a:prstGeom prst="rect">
            <a:avLst/>
          </a:prstGeom>
        </p:spPr>
        <p:txBody>
          <a:bodyPr lIns="45718" tIns="45718" rIns="45718" bIns="45718"/>
          <a:lstStyle>
            <a:lvl1pPr algn="l" defTabSz="914400">
              <a:defRPr b="1" sz="3100">
                <a:latin typeface="Frutiger 55 Roman"/>
                <a:ea typeface="Frutiger 55 Roman"/>
                <a:cs typeface="Frutiger 55 Roman"/>
                <a:sym typeface="Frutiger 55 Roman"/>
              </a:defRPr>
            </a:lvl1pPr>
          </a:lstStyle>
          <a:p>
            <a:pPr/>
            <a:r>
              <a:t>Gestalt Law: Figure/ground (2 of 3)</a:t>
            </a:r>
          </a:p>
        </p:txBody>
      </p:sp>
      <p:sp>
        <p:nvSpPr>
          <p:cNvPr id="61" name="• Reading words depends on the Gestalt Law of figure/ground…"/>
          <p:cNvSpPr txBox="1"/>
          <p:nvPr>
            <p:ph type="body" idx="4294967295"/>
          </p:nvPr>
        </p:nvSpPr>
        <p:spPr>
          <a:xfrm>
            <a:off x="330200" y="1625600"/>
            <a:ext cx="6781800" cy="5334000"/>
          </a:xfrm>
          <a:prstGeom prst="rect">
            <a:avLst/>
          </a:prstGeom>
        </p:spPr>
        <p:txBody>
          <a:bodyPr lIns="45718" tIns="45718" rIns="45718" bIns="45718" anchor="ctr"/>
          <a:lstStyle/>
          <a:p>
            <a:pPr marL="0" indent="0" defTabSz="914400">
              <a:spcBef>
                <a:spcPts val="500"/>
              </a:spcBef>
              <a:buSzTx/>
              <a:buFontTx/>
              <a:buNone/>
              <a:defRPr b="1" sz="2400">
                <a:latin typeface="Frutiger 55 Roman"/>
                <a:ea typeface="Frutiger 55 Roman"/>
                <a:cs typeface="Frutiger 55 Roman"/>
                <a:sym typeface="Frutiger 55 Roman"/>
              </a:defRPr>
            </a:pPr>
            <a:r>
              <a:t>• Reading words depends on the Gestalt Law of figure/ground </a:t>
            </a:r>
          </a:p>
          <a:p>
            <a:pPr marL="0" indent="0" defTabSz="914400">
              <a:buSzTx/>
              <a:buFontTx/>
              <a:buNone/>
              <a:defRPr b="1" sz="2400">
                <a:latin typeface="Frutiger 55 Roman"/>
                <a:ea typeface="Frutiger 55 Roman"/>
                <a:cs typeface="Frutiger 55 Roman"/>
                <a:sym typeface="Frutiger 55 Roman"/>
              </a:defRPr>
            </a:pPr>
          </a:p>
          <a:p>
            <a:pPr marL="0" indent="0" defTabSz="914400">
              <a:spcBef>
                <a:spcPts val="500"/>
              </a:spcBef>
              <a:buSzTx/>
              <a:buFontTx/>
              <a:buNone/>
              <a:defRPr b="1" sz="2400">
                <a:latin typeface="Frutiger 55 Roman"/>
                <a:ea typeface="Frutiger 55 Roman"/>
                <a:cs typeface="Frutiger 55 Roman"/>
                <a:sym typeface="Frutiger 55 Roman"/>
              </a:defRPr>
            </a:pPr>
            <a:r>
              <a:t>• Contrast between the black letters (figure) and white paper (ground) helps us perceive words.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Repetition Example (1 of 5)"/>
          <p:cNvSpPr txBox="1"/>
          <p:nvPr>
            <p:ph type="title" idx="4294967295"/>
          </p:nvPr>
        </p:nvSpPr>
        <p:spPr>
          <a:xfrm>
            <a:off x="2362200" y="1524000"/>
            <a:ext cx="6781800" cy="19050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Repetition Example (1 of 5)</a:t>
            </a:r>
          </a:p>
        </p:txBody>
      </p:sp>
      <p:sp>
        <p:nvSpPr>
          <p:cNvPr id="223" name="• Key to successful repetition is selecting which elements to repeat.…"/>
          <p:cNvSpPr txBox="1"/>
          <p:nvPr>
            <p:ph type="body" idx="4294967295"/>
          </p:nvPr>
        </p:nvSpPr>
        <p:spPr>
          <a:xfrm>
            <a:off x="2362200" y="1143000"/>
            <a:ext cx="6781800" cy="5334000"/>
          </a:xfrm>
          <a:prstGeom prst="rect">
            <a:avLst/>
          </a:prstGeom>
        </p:spPr>
        <p:txBody>
          <a:bodyPr lIns="45718" tIns="45718" rIns="45718" bIns="45718" anchor="ctr"/>
          <a:lstStyle/>
          <a:p>
            <a:pPr marL="0" indent="0" defTabSz="914400">
              <a:spcBef>
                <a:spcPts val="500"/>
              </a:spcBef>
              <a:buSzTx/>
              <a:buFontTx/>
              <a:buNone/>
              <a:defRPr sz="2400">
                <a:latin typeface="Frutiger 55 Roman"/>
                <a:ea typeface="Frutiger 55 Roman"/>
                <a:cs typeface="Frutiger 55 Roman"/>
                <a:sym typeface="Frutiger 55 Roman"/>
              </a:defRPr>
            </a:pPr>
            <a:r>
              <a:t>• Key to successful repetition is selecting which elements to repeat.</a:t>
            </a:r>
          </a:p>
          <a:p>
            <a:pPr marL="0" indent="0" defTabSz="914400">
              <a:buSzTx/>
              <a:buFontTx/>
              <a:buNone/>
              <a:defRPr sz="2400">
                <a:latin typeface="Frutiger 55 Roman"/>
                <a:ea typeface="Frutiger 55 Roman"/>
                <a:cs typeface="Frutiger 55 Roman"/>
                <a:sym typeface="Frutiger 55 Roman"/>
              </a:defRPr>
            </a:pPr>
          </a:p>
          <a:p>
            <a:pPr marL="0" indent="0" defTabSz="914400">
              <a:spcBef>
                <a:spcPts val="500"/>
              </a:spcBef>
              <a:buSzTx/>
              <a:buFontTx/>
              <a:buNone/>
              <a:defRPr sz="2400">
                <a:latin typeface="Frutiger 55 Roman"/>
                <a:ea typeface="Frutiger 55 Roman"/>
                <a:cs typeface="Frutiger 55 Roman"/>
                <a:sym typeface="Frutiger 55 Roman"/>
              </a:defRPr>
            </a:pPr>
            <a:r>
              <a:t>• Simple changes to letters in a word can change how the word </a:t>
            </a:r>
            <a:r>
              <a:rPr>
                <a:latin typeface="Arial"/>
                <a:ea typeface="Arial"/>
                <a:cs typeface="Arial"/>
                <a:sym typeface="Arial"/>
              </a:rPr>
              <a:t>“</a:t>
            </a:r>
            <a:r>
              <a:t>sounds</a:t>
            </a:r>
            <a:r>
              <a:rPr>
                <a:latin typeface="Arial"/>
                <a:ea typeface="Arial"/>
                <a:cs typeface="Arial"/>
                <a:sym typeface="Arial"/>
              </a:rPr>
              <a:t>”</a:t>
            </a:r>
            <a:r>
              <a:t> in the reader</a:t>
            </a:r>
            <a:r>
              <a:rPr>
                <a:latin typeface="Arial"/>
                <a:ea typeface="Arial"/>
                <a:cs typeface="Arial"/>
                <a:sym typeface="Arial"/>
              </a:rPr>
              <a:t>’</a:t>
            </a:r>
            <a:r>
              <a:t>s mind.</a:t>
            </a:r>
          </a:p>
        </p:txBody>
      </p:sp>
      <p:pic>
        <p:nvPicPr>
          <p:cNvPr id="224" name="image.jpeg" descr="image.jpeg"/>
          <p:cNvPicPr>
            <a:picLocks noChangeAspect="1"/>
          </p:cNvPicPr>
          <p:nvPr/>
        </p:nvPicPr>
        <p:blipFill>
          <a:blip r:embed="rId2">
            <a:extLst/>
          </a:blip>
          <a:stretch>
            <a:fillRect/>
          </a:stretch>
        </p:blipFill>
        <p:spPr>
          <a:xfrm>
            <a:off x="5410200" y="5029200"/>
            <a:ext cx="3340100" cy="15906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Repetition Example  (2 of 5)"/>
          <p:cNvSpPr txBox="1"/>
          <p:nvPr>
            <p:ph type="title" idx="4294967295"/>
          </p:nvPr>
        </p:nvSpPr>
        <p:spPr>
          <a:xfrm>
            <a:off x="2362200" y="1524000"/>
            <a:ext cx="6781800" cy="22098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Repetition Example  (2 of 5)</a:t>
            </a:r>
          </a:p>
        </p:txBody>
      </p:sp>
      <p:sp>
        <p:nvSpPr>
          <p:cNvPr id="227" name="• Visual elements do not have to be identical to form a sense of repetition…"/>
          <p:cNvSpPr txBox="1"/>
          <p:nvPr>
            <p:ph type="body" idx="4294967295"/>
          </p:nvPr>
        </p:nvSpPr>
        <p:spPr>
          <a:xfrm>
            <a:off x="2362200" y="1524000"/>
            <a:ext cx="6781800" cy="5334000"/>
          </a:xfrm>
          <a:prstGeom prst="rect">
            <a:avLst/>
          </a:prstGeom>
        </p:spPr>
        <p:txBody>
          <a:bodyPr lIns="45718" tIns="45718" rIns="45718" bIns="45718" anchor="ctr"/>
          <a:lstStyle/>
          <a:p>
            <a:pPr marL="0" indent="0" defTabSz="914400">
              <a:spcBef>
                <a:spcPts val="500"/>
              </a:spcBef>
              <a:buSzTx/>
              <a:buFontTx/>
              <a:buNone/>
              <a:defRPr sz="2400">
                <a:latin typeface="Frutiger 55 Roman"/>
                <a:ea typeface="Frutiger 55 Roman"/>
                <a:cs typeface="Frutiger 55 Roman"/>
                <a:sym typeface="Frutiger 55 Roman"/>
              </a:defRPr>
            </a:pPr>
            <a:r>
              <a:t>• Visual elements do not have to be identical to form a sense of repetition</a:t>
            </a:r>
          </a:p>
          <a:p>
            <a:pPr marL="0" indent="0" defTabSz="914400">
              <a:buSzTx/>
              <a:buFontTx/>
              <a:buNone/>
              <a:defRPr sz="2400">
                <a:latin typeface="Frutiger 55 Roman"/>
                <a:ea typeface="Frutiger 55 Roman"/>
                <a:cs typeface="Frutiger 55 Roman"/>
                <a:sym typeface="Frutiger 55 Roman"/>
              </a:defRPr>
            </a:pPr>
          </a:p>
          <a:p>
            <a:pPr marL="0" indent="0" defTabSz="914400">
              <a:spcBef>
                <a:spcPts val="500"/>
              </a:spcBef>
              <a:buSzTx/>
              <a:buFontTx/>
              <a:buNone/>
              <a:defRPr sz="2400">
                <a:latin typeface="Frutiger 55 Roman"/>
                <a:ea typeface="Frutiger 55 Roman"/>
                <a:cs typeface="Frutiger 55 Roman"/>
                <a:sym typeface="Frutiger 55 Roman"/>
              </a:defRPr>
            </a:pPr>
            <a:r>
              <a:t>• Visual elements that are similar and conceptually related invoke the principle of repetition.</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Repetition Example  (3 of 5)"/>
          <p:cNvSpPr txBox="1"/>
          <p:nvPr>
            <p:ph type="title" idx="4294967295"/>
          </p:nvPr>
        </p:nvSpPr>
        <p:spPr>
          <a:xfrm>
            <a:off x="2362200" y="1524000"/>
            <a:ext cx="6781800" cy="18288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Repetition Example  (3 of 5)</a:t>
            </a:r>
          </a:p>
        </p:txBody>
      </p:sp>
      <p:sp>
        <p:nvSpPr>
          <p:cNvPr id="230" name="• The illustrations are similar in style and concept (all delicate objects) and give the impression of repeating elements.…"/>
          <p:cNvSpPr txBox="1"/>
          <p:nvPr>
            <p:ph type="body" sz="half" idx="4294967295"/>
          </p:nvPr>
        </p:nvSpPr>
        <p:spPr>
          <a:xfrm>
            <a:off x="2362200" y="1752600"/>
            <a:ext cx="30480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The illustrations are similar in style and concept (all delicate objects) and give the impression of repeating elements.</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Repeating the top of the column in the background and in the logo unifies the design.</a:t>
            </a:r>
          </a:p>
        </p:txBody>
      </p:sp>
      <p:pic>
        <p:nvPicPr>
          <p:cNvPr id="231" name="image.jpeg" descr="image.jpeg"/>
          <p:cNvPicPr>
            <a:picLocks noChangeAspect="1"/>
          </p:cNvPicPr>
          <p:nvPr/>
        </p:nvPicPr>
        <p:blipFill>
          <a:blip r:embed="rId2">
            <a:extLst/>
          </a:blip>
          <a:stretch>
            <a:fillRect/>
          </a:stretch>
        </p:blipFill>
        <p:spPr>
          <a:xfrm>
            <a:off x="5486400" y="4352925"/>
            <a:ext cx="3259138" cy="20843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Repetition Example  (4 of 5)"/>
          <p:cNvSpPr txBox="1"/>
          <p:nvPr>
            <p:ph type="title" idx="4294967295"/>
          </p:nvPr>
        </p:nvSpPr>
        <p:spPr>
          <a:xfrm>
            <a:off x="2362200" y="1524000"/>
            <a:ext cx="6781800" cy="19050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Repetition Example  (4 of 5)</a:t>
            </a:r>
          </a:p>
        </p:txBody>
      </p:sp>
      <p:sp>
        <p:nvSpPr>
          <p:cNvPr id="234" name="• Using repeating elements across two different types and sizes of pages helps unify them."/>
          <p:cNvSpPr txBox="1"/>
          <p:nvPr>
            <p:ph type="body" sz="quarter" idx="4294967295"/>
          </p:nvPr>
        </p:nvSpPr>
        <p:spPr>
          <a:xfrm>
            <a:off x="2362200" y="1981200"/>
            <a:ext cx="1981200" cy="5334000"/>
          </a:xfrm>
          <a:prstGeom prst="rect">
            <a:avLst/>
          </a:prstGeom>
        </p:spPr>
        <p:txBody>
          <a:bodyPr lIns="45718" tIns="45718" rIns="45718" bIns="45718" anchor="ctr"/>
          <a:lstStyle>
            <a:lvl1pPr marL="0" indent="0" defTabSz="914400">
              <a:spcBef>
                <a:spcPts val="400"/>
              </a:spcBef>
              <a:buSzTx/>
              <a:buFontTx/>
              <a:buNone/>
              <a:defRPr sz="2000">
                <a:latin typeface="Frutiger 55 Roman"/>
                <a:ea typeface="Frutiger 55 Roman"/>
                <a:cs typeface="Frutiger 55 Roman"/>
                <a:sym typeface="Frutiger 55 Roman"/>
              </a:defRPr>
            </a:lvl1pPr>
          </a:lstStyle>
          <a:p>
            <a:pPr/>
            <a:r>
              <a:t>• Using repeating elements across two different types and sizes of pages helps unify them.</a:t>
            </a:r>
          </a:p>
        </p:txBody>
      </p:sp>
      <p:pic>
        <p:nvPicPr>
          <p:cNvPr id="235" name="image.jpeg" descr="image.jpeg"/>
          <p:cNvPicPr>
            <a:picLocks noChangeAspect="1"/>
          </p:cNvPicPr>
          <p:nvPr/>
        </p:nvPicPr>
        <p:blipFill>
          <a:blip r:embed="rId2">
            <a:extLst/>
          </a:blip>
          <a:stretch>
            <a:fillRect/>
          </a:stretch>
        </p:blipFill>
        <p:spPr>
          <a:xfrm>
            <a:off x="4572000" y="3352800"/>
            <a:ext cx="4349750" cy="31972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Repetition Example  (5 of 5)"/>
          <p:cNvSpPr txBox="1"/>
          <p:nvPr>
            <p:ph type="title" idx="4294967295"/>
          </p:nvPr>
        </p:nvSpPr>
        <p:spPr>
          <a:xfrm>
            <a:off x="2362200" y="1524000"/>
            <a:ext cx="6781800" cy="17526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Repetition Example  (5 of 5)</a:t>
            </a:r>
          </a:p>
        </p:txBody>
      </p:sp>
      <p:sp>
        <p:nvSpPr>
          <p:cNvPr id="238" name="• Setting and consistently using a typographic master plan unifies designs across single or multiple page documents.…"/>
          <p:cNvSpPr txBox="1"/>
          <p:nvPr>
            <p:ph type="body" idx="4294967295"/>
          </p:nvPr>
        </p:nvSpPr>
        <p:spPr>
          <a:xfrm>
            <a:off x="2362200" y="1524000"/>
            <a:ext cx="67818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Setting and consistently using a typographic master plan unifies designs across single or multiple page documents. </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A good typographic master plan speeds design decisions and simplifies type choices.</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Consistent use of only a few typefaces forms a strong repeating element that dramatically strengthens designs. </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Too Much of a Good Thing (1 of 2)"/>
          <p:cNvSpPr txBox="1"/>
          <p:nvPr>
            <p:ph type="title" idx="4294967295"/>
          </p:nvPr>
        </p:nvSpPr>
        <p:spPr>
          <a:xfrm>
            <a:off x="2362200" y="1524000"/>
            <a:ext cx="6781800" cy="1828800"/>
          </a:xfrm>
          <a:prstGeom prst="rect">
            <a:avLst/>
          </a:prstGeom>
        </p:spPr>
        <p:txBody>
          <a:bodyPr lIns="45718" tIns="45718" rIns="45718" bIns="45718"/>
          <a:lstStyle>
            <a:lvl1pPr algn="l" defTabSz="914400">
              <a:defRPr sz="3000">
                <a:latin typeface="Frutiger 55 Roman"/>
                <a:ea typeface="Frutiger 55 Roman"/>
                <a:cs typeface="Frutiger 55 Roman"/>
                <a:sym typeface="Frutiger 55 Roman"/>
              </a:defRPr>
            </a:lvl1pPr>
          </a:lstStyle>
          <a:p>
            <a:pPr/>
            <a:r>
              <a:t>Too Much of a Good Thing (1 of 2)</a:t>
            </a:r>
          </a:p>
        </p:txBody>
      </p:sp>
      <p:sp>
        <p:nvSpPr>
          <p:cNvPr id="241" name="• It is possible to overuse repetition…"/>
          <p:cNvSpPr txBox="1"/>
          <p:nvPr>
            <p:ph type="body" idx="4294967295"/>
          </p:nvPr>
        </p:nvSpPr>
        <p:spPr>
          <a:xfrm>
            <a:off x="2362200" y="1524000"/>
            <a:ext cx="67818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It is possible to overuse repetition</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Repeating exactly the same element can result in a crowded and boring layout.</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Slightly varying visual elements relieves visual boredom, i.e. instead of one single thickness of line using several thicknesses of lines.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Too Much of a Good Thing (2 of 2)"/>
          <p:cNvSpPr txBox="1"/>
          <p:nvPr>
            <p:ph type="title" idx="4294967295"/>
          </p:nvPr>
        </p:nvSpPr>
        <p:spPr>
          <a:xfrm>
            <a:off x="787400" y="1397000"/>
            <a:ext cx="6781800" cy="1447800"/>
          </a:xfrm>
          <a:prstGeom prst="rect">
            <a:avLst/>
          </a:prstGeom>
        </p:spPr>
        <p:txBody>
          <a:bodyPr lIns="45718" tIns="45718" rIns="45718" bIns="45718"/>
          <a:lstStyle>
            <a:lvl1pPr algn="l" defTabSz="914400">
              <a:defRPr sz="3000">
                <a:latin typeface="Frutiger 55 Roman"/>
                <a:ea typeface="Frutiger 55 Roman"/>
                <a:cs typeface="Frutiger 55 Roman"/>
                <a:sym typeface="Frutiger 55 Roman"/>
              </a:defRPr>
            </a:lvl1pPr>
          </a:lstStyle>
          <a:p>
            <a:pPr/>
            <a:r>
              <a:t>Too Much of a Good Thing (2 of 2)</a:t>
            </a:r>
          </a:p>
        </p:txBody>
      </p:sp>
      <p:sp>
        <p:nvSpPr>
          <p:cNvPr id="244" name="• Slightly varying visual elements relieves visual boredom.…"/>
          <p:cNvSpPr txBox="1"/>
          <p:nvPr>
            <p:ph type="body" sz="half" idx="4294967295"/>
          </p:nvPr>
        </p:nvSpPr>
        <p:spPr>
          <a:xfrm>
            <a:off x="850900" y="1760536"/>
            <a:ext cx="2971800" cy="5334002"/>
          </a:xfrm>
          <a:prstGeom prst="rect">
            <a:avLst/>
          </a:prstGeom>
        </p:spPr>
        <p:txBody>
          <a:bodyPr lIns="45718" tIns="45718" rIns="45718" bIns="45718" anchor="ctr"/>
          <a:lstStyle/>
          <a:p>
            <a:pPr marL="0" indent="0" defTabSz="914400">
              <a:spcBef>
                <a:spcPts val="400"/>
              </a:spcBef>
              <a:buSzTx/>
              <a:buFontTx/>
              <a:buNone/>
              <a:defRPr sz="1800">
                <a:latin typeface="Frutiger 55 Roman"/>
                <a:ea typeface="Frutiger 55 Roman"/>
                <a:cs typeface="Frutiger 55 Roman"/>
                <a:sym typeface="Frutiger 55 Roman"/>
              </a:defRPr>
            </a:pPr>
            <a:r>
              <a:t>• Slightly varying visual elements relieves visual boredom. </a:t>
            </a:r>
          </a:p>
          <a:p>
            <a:pPr marL="0" indent="0" defTabSz="914400">
              <a:buSzTx/>
              <a:buFontTx/>
              <a:buNone/>
              <a:defRPr sz="1800">
                <a:latin typeface="Frutiger 55 Roman"/>
                <a:ea typeface="Frutiger 55 Roman"/>
                <a:cs typeface="Frutiger 55 Roman"/>
                <a:sym typeface="Frutiger 55 Roman"/>
              </a:defRPr>
            </a:pPr>
          </a:p>
          <a:p>
            <a:pPr marL="0" indent="0" defTabSz="914400">
              <a:spcBef>
                <a:spcPts val="400"/>
              </a:spcBef>
              <a:buSzTx/>
              <a:buFontTx/>
              <a:buNone/>
              <a:defRPr sz="1800">
                <a:latin typeface="Frutiger 55 Roman"/>
                <a:ea typeface="Frutiger 55 Roman"/>
                <a:cs typeface="Frutiger 55 Roman"/>
                <a:sym typeface="Frutiger 55 Roman"/>
              </a:defRPr>
            </a:pPr>
            <a:r>
              <a:t>• The left image uses one thickness of line, which becomes overly repetitive. </a:t>
            </a:r>
          </a:p>
          <a:p>
            <a:pPr marL="0" indent="0" defTabSz="914400">
              <a:buSzTx/>
              <a:buFontTx/>
              <a:buNone/>
              <a:defRPr sz="1800">
                <a:latin typeface="Frutiger 55 Roman"/>
                <a:ea typeface="Frutiger 55 Roman"/>
                <a:cs typeface="Frutiger 55 Roman"/>
                <a:sym typeface="Frutiger 55 Roman"/>
              </a:defRPr>
            </a:pPr>
          </a:p>
          <a:p>
            <a:pPr marL="0" indent="0" defTabSz="914400">
              <a:spcBef>
                <a:spcPts val="400"/>
              </a:spcBef>
              <a:buSzTx/>
              <a:buFontTx/>
              <a:buNone/>
              <a:defRPr sz="1800">
                <a:latin typeface="Frutiger 55 Roman"/>
                <a:ea typeface="Frutiger 55 Roman"/>
                <a:cs typeface="Frutiger 55 Roman"/>
                <a:sym typeface="Frutiger 55 Roman"/>
              </a:defRPr>
            </a:pPr>
            <a:r>
              <a:t>• The right image consistently uses several thickness of line, adding visual interest.</a:t>
            </a:r>
          </a:p>
        </p:txBody>
      </p:sp>
      <p:pic>
        <p:nvPicPr>
          <p:cNvPr id="245" name="image.jpeg" descr="image.jpeg"/>
          <p:cNvPicPr>
            <a:picLocks noChangeAspect="1"/>
          </p:cNvPicPr>
          <p:nvPr/>
        </p:nvPicPr>
        <p:blipFill>
          <a:blip r:embed="rId2">
            <a:extLst/>
          </a:blip>
          <a:stretch>
            <a:fillRect/>
          </a:stretch>
        </p:blipFill>
        <p:spPr>
          <a:xfrm>
            <a:off x="3989742" y="2957591"/>
            <a:ext cx="4797071" cy="286694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Chapter Summary"/>
          <p:cNvSpPr txBox="1"/>
          <p:nvPr>
            <p:ph type="title" idx="4294967295"/>
          </p:nvPr>
        </p:nvSpPr>
        <p:spPr>
          <a:xfrm>
            <a:off x="2362200" y="1524000"/>
            <a:ext cx="6781800" cy="18288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Chapter Summary</a:t>
            </a:r>
          </a:p>
        </p:txBody>
      </p:sp>
      <p:sp>
        <p:nvSpPr>
          <p:cNvPr id="248" name="• Repetition is achieved by repeating lines, shapes, images, colors, textures, and other visual elements on a page.…"/>
          <p:cNvSpPr txBox="1"/>
          <p:nvPr>
            <p:ph type="body" idx="4294967295"/>
          </p:nvPr>
        </p:nvSpPr>
        <p:spPr>
          <a:xfrm>
            <a:off x="2362200" y="1524000"/>
            <a:ext cx="67818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Repetition is achieved by repeating lines, shapes, images, colors, textures, and other visual elements on a page.</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Good repetition can unify single or multiple-page designs.</a:t>
            </a:r>
          </a:p>
          <a:p>
            <a:pPr marL="0" indent="0" defTabSz="914400">
              <a:buSzTx/>
              <a:buFontTx/>
              <a:buNone/>
              <a:defRPr sz="2000">
                <a:latin typeface="Frutiger 55 Roman"/>
                <a:ea typeface="Frutiger 55 Roman"/>
                <a:cs typeface="Frutiger 55 Roman"/>
                <a:sym typeface="Frutiger 55 Roman"/>
              </a:defRPr>
            </a:pPr>
          </a:p>
          <a:p>
            <a:pPr marL="0" indent="0" defTabSz="914400">
              <a:spcBef>
                <a:spcPts val="400"/>
              </a:spcBef>
              <a:buSzTx/>
              <a:buFontTx/>
              <a:buNone/>
              <a:defRPr sz="2000">
                <a:latin typeface="Frutiger 55 Roman"/>
                <a:ea typeface="Frutiger 55 Roman"/>
                <a:cs typeface="Frutiger 55 Roman"/>
                <a:sym typeface="Frutiger 55 Roman"/>
              </a:defRPr>
            </a:pPr>
            <a:r>
              <a:t>• The principle of repetition works best when used with other design principles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0" name="IMG.jpg" descr="IMG.jpg"/>
          <p:cNvPicPr>
            <a:picLocks noChangeAspect="1"/>
          </p:cNvPicPr>
          <p:nvPr/>
        </p:nvPicPr>
        <p:blipFill>
          <a:blip r:embed="rId2">
            <a:extLst/>
          </a:blip>
          <a:stretch>
            <a:fillRect/>
          </a:stretch>
        </p:blipFill>
        <p:spPr>
          <a:xfrm rot="16200000">
            <a:off x="2506099" y="2021913"/>
            <a:ext cx="3240419" cy="6482559"/>
          </a:xfrm>
          <a:prstGeom prst="rect">
            <a:avLst/>
          </a:prstGeom>
          <a:ln w="12700">
            <a:miter lim="400000"/>
          </a:ln>
        </p:spPr>
      </p:pic>
      <p:sp>
        <p:nvSpPr>
          <p:cNvPr id="251" name="Compare the two logos below.  One of the figures has an overall better gestalt and seems more unified?  Name 3 of the 5 incidences of repetition in the figure on the right."/>
          <p:cNvSpPr txBox="1"/>
          <p:nvPr>
            <p:ph type="body" idx="4294967295"/>
          </p:nvPr>
        </p:nvSpPr>
        <p:spPr>
          <a:xfrm>
            <a:off x="496093" y="1460500"/>
            <a:ext cx="7772401" cy="4114800"/>
          </a:xfrm>
          <a:prstGeom prst="rect">
            <a:avLst/>
          </a:prstGeom>
        </p:spPr>
        <p:txBody>
          <a:bodyPr lIns="45718" tIns="45718" rIns="45718" bIns="45718"/>
          <a:lstStyle>
            <a:lvl1pPr marL="0" indent="0" defTabSz="914400">
              <a:buSzTx/>
              <a:buFontTx/>
              <a:buNone/>
              <a:defRPr>
                <a:latin typeface="Arial"/>
                <a:ea typeface="Arial"/>
                <a:cs typeface="Arial"/>
                <a:sym typeface="Arial"/>
              </a:defRPr>
            </a:lvl1pPr>
          </a:lstStyle>
          <a:p>
            <a:pPr/>
            <a:r>
              <a:t>Compare the two logos below.  One of the figures has an overall better gestalt and seems more unified?  Name 3 of the 5 incidences of repetition in the figure on the right.</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 Unity is achieved when all the elements on a page look like they belong together.   • Unified designs make it easier for a reader to read, remember, and absorb the message.  • The human eye seeks patterns and the unifying visual connections between elements."/>
          <p:cNvSpPr txBox="1"/>
          <p:nvPr>
            <p:ph type="title" idx="4294967295"/>
          </p:nvPr>
        </p:nvSpPr>
        <p:spPr>
          <a:xfrm>
            <a:off x="2362200" y="1524000"/>
            <a:ext cx="6781800" cy="5334000"/>
          </a:xfrm>
          <a:prstGeom prst="rect">
            <a:avLst/>
          </a:prstGeom>
        </p:spPr>
        <p:txBody>
          <a:bodyPr lIns="45718" tIns="45718" rIns="45718" bIns="45718"/>
          <a:lstStyle/>
          <a:p>
            <a:pPr algn="l" defTabSz="914400">
              <a:defRPr b="1" sz="2400">
                <a:latin typeface="Frutiger 55 Roman"/>
                <a:ea typeface="Frutiger 55 Roman"/>
                <a:cs typeface="Frutiger 55 Roman"/>
                <a:sym typeface="Frutiger 55 Roman"/>
              </a:defRPr>
            </a:pPr>
            <a:r>
              <a:t>• Unity</a:t>
            </a:r>
            <a:r>
              <a:rPr b="0"/>
              <a:t> is achieved when all the elements on a page look like they belong together. </a:t>
            </a:r>
            <a:br>
              <a:rPr b="0"/>
            </a:br>
            <a:br>
              <a:rPr b="0"/>
            </a:br>
            <a:r>
              <a:rPr b="0"/>
              <a:t>• Unified designs make it easier for a reader to read, remember, and absorb the message.</a:t>
            </a:r>
            <a:br>
              <a:rPr b="0"/>
            </a:br>
            <a:br>
              <a:rPr b="0"/>
            </a:br>
            <a:r>
              <a:rPr b="0"/>
              <a:t>• The human eye seeks patterns and the unifying visual connections between elements.</a:t>
            </a:r>
          </a:p>
        </p:txBody>
      </p:sp>
      <p:sp>
        <p:nvSpPr>
          <p:cNvPr id="254" name="Unity and Gestalt (1 of 4)"/>
          <p:cNvSpPr txBox="1"/>
          <p:nvPr>
            <p:ph type="body" sz="quarter" idx="4294967295"/>
          </p:nvPr>
        </p:nvSpPr>
        <p:spPr>
          <a:xfrm>
            <a:off x="2438400" y="1524000"/>
            <a:ext cx="6705600" cy="1752600"/>
          </a:xfrm>
          <a:prstGeom prst="rect">
            <a:avLst/>
          </a:prstGeom>
        </p:spPr>
        <p:txBody>
          <a:bodyPr lIns="45718" tIns="45718" rIns="45718" bIns="45718" anchor="ctr"/>
          <a:lstStyle/>
          <a:p>
            <a:pPr marL="0" indent="0" defTabSz="914400">
              <a:buSzTx/>
              <a:buFontTx/>
              <a:buNone/>
              <a:defRPr>
                <a:latin typeface="Frutiger 55 Roman"/>
                <a:ea typeface="Frutiger 55 Roman"/>
                <a:cs typeface="Frutiger 55 Roman"/>
                <a:sym typeface="Frutiger 55 Roman"/>
              </a:defRPr>
            </a:pPr>
            <a:r>
              <a:t>Unity and Gestalt (1 of 4)</a:t>
            </a:r>
            <a:b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Gestalt Law: Figure/ground (3 of 3)"/>
          <p:cNvSpPr txBox="1"/>
          <p:nvPr>
            <p:ph type="title" idx="4294967295"/>
          </p:nvPr>
        </p:nvSpPr>
        <p:spPr>
          <a:xfrm>
            <a:off x="520700" y="1473200"/>
            <a:ext cx="6781800" cy="2057400"/>
          </a:xfrm>
          <a:prstGeom prst="rect">
            <a:avLst/>
          </a:prstGeom>
        </p:spPr>
        <p:txBody>
          <a:bodyPr lIns="45718" tIns="45718" rIns="45718" bIns="45718"/>
          <a:lstStyle>
            <a:lvl1pPr algn="l" defTabSz="914400">
              <a:defRPr b="1" sz="3100">
                <a:latin typeface="Frutiger 55 Roman"/>
                <a:ea typeface="Frutiger 55 Roman"/>
                <a:cs typeface="Frutiger 55 Roman"/>
                <a:sym typeface="Frutiger 55 Roman"/>
              </a:defRPr>
            </a:lvl1pPr>
          </a:lstStyle>
          <a:p>
            <a:pPr/>
            <a:r>
              <a:t>Gestalt Law: Figure/ground (3 of 3)</a:t>
            </a:r>
          </a:p>
        </p:txBody>
      </p:sp>
      <p:sp>
        <p:nvSpPr>
          <p:cNvPr id="64" name="• Awareness of negative/ positive space allows us to see layers of meaning.…"/>
          <p:cNvSpPr txBox="1"/>
          <p:nvPr>
            <p:ph type="body" sz="half" idx="4294967295"/>
          </p:nvPr>
        </p:nvSpPr>
        <p:spPr>
          <a:xfrm>
            <a:off x="469900" y="1828800"/>
            <a:ext cx="3733800" cy="5334000"/>
          </a:xfrm>
          <a:prstGeom prst="rect">
            <a:avLst/>
          </a:prstGeom>
        </p:spPr>
        <p:txBody>
          <a:bodyPr lIns="45718" tIns="45718" rIns="45718" bIns="45718" anchor="ctr"/>
          <a:lstStyle/>
          <a:p>
            <a:pPr marL="0" indent="0" defTabSz="914400">
              <a:spcBef>
                <a:spcPts val="500"/>
              </a:spcBef>
              <a:buSzTx/>
              <a:buFontTx/>
              <a:buNone/>
              <a:defRPr b="1" sz="2400">
                <a:latin typeface="Frutiger 55 Roman"/>
                <a:ea typeface="Frutiger 55 Roman"/>
                <a:cs typeface="Frutiger 55 Roman"/>
                <a:sym typeface="Frutiger 55 Roman"/>
              </a:defRPr>
            </a:pPr>
            <a:r>
              <a:t>• Awareness of negative/ positive space allows us to see layers of meaning.</a:t>
            </a:r>
          </a:p>
          <a:p>
            <a:pPr marL="0" indent="0" defTabSz="914400">
              <a:buSzTx/>
              <a:buFontTx/>
              <a:buNone/>
              <a:defRPr b="1" sz="2400">
                <a:latin typeface="Frutiger 55 Roman"/>
                <a:ea typeface="Frutiger 55 Roman"/>
                <a:cs typeface="Frutiger 55 Roman"/>
                <a:sym typeface="Frutiger 55 Roman"/>
              </a:defRPr>
            </a:pPr>
          </a:p>
          <a:p>
            <a:pPr marL="0" indent="0" defTabSz="914400">
              <a:spcBef>
                <a:spcPts val="500"/>
              </a:spcBef>
              <a:buSzTx/>
              <a:buFontTx/>
              <a:buNone/>
              <a:defRPr b="1" sz="2400">
                <a:latin typeface="Frutiger 55 Roman"/>
                <a:ea typeface="Frutiger 55 Roman"/>
                <a:cs typeface="Frutiger 55 Roman"/>
                <a:sym typeface="Frutiger 55 Roman"/>
              </a:defRPr>
            </a:pPr>
            <a:r>
              <a:t>• We see both the plus sign (figure) and the minus sign (ground).</a:t>
            </a:r>
          </a:p>
        </p:txBody>
      </p:sp>
      <p:pic>
        <p:nvPicPr>
          <p:cNvPr id="65" name="image.jpeg" descr="image.jpeg"/>
          <p:cNvPicPr>
            <a:picLocks noChangeAspect="1"/>
          </p:cNvPicPr>
          <p:nvPr/>
        </p:nvPicPr>
        <p:blipFill>
          <a:blip r:embed="rId2">
            <a:extLst/>
          </a:blip>
          <a:stretch>
            <a:fillRect/>
          </a:stretch>
        </p:blipFill>
        <p:spPr>
          <a:xfrm>
            <a:off x="6324600" y="3886200"/>
            <a:ext cx="2584450" cy="2679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Unity and Gestalt (2 of 4)"/>
          <p:cNvSpPr txBox="1"/>
          <p:nvPr>
            <p:ph type="title" idx="4294967295"/>
          </p:nvPr>
        </p:nvSpPr>
        <p:spPr>
          <a:xfrm>
            <a:off x="2362200" y="1524000"/>
            <a:ext cx="6781800" cy="20574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Unity and Gestalt (2 of 4)</a:t>
            </a:r>
          </a:p>
        </p:txBody>
      </p:sp>
      <p:sp>
        <p:nvSpPr>
          <p:cNvPr id="257" name="• The principle of repetition draws on the ability of the human mind to see patterns and draw conclusions.…"/>
          <p:cNvSpPr txBox="1"/>
          <p:nvPr>
            <p:ph type="body" idx="4294967295"/>
          </p:nvPr>
        </p:nvSpPr>
        <p:spPr>
          <a:xfrm>
            <a:off x="2362200" y="1524000"/>
            <a:ext cx="6781800" cy="5334000"/>
          </a:xfrm>
          <a:prstGeom prst="rect">
            <a:avLst/>
          </a:prstGeom>
        </p:spPr>
        <p:txBody>
          <a:bodyPr lIns="45718" tIns="45718" rIns="45718" bIns="45718" anchor="ctr"/>
          <a:lstStyle/>
          <a:p>
            <a:pPr marL="0" indent="0" defTabSz="914400">
              <a:spcBef>
                <a:spcPts val="500"/>
              </a:spcBef>
              <a:buSzTx/>
              <a:buFontTx/>
              <a:buNone/>
              <a:defRPr sz="2400">
                <a:latin typeface="Frutiger 55 Roman"/>
                <a:ea typeface="Frutiger 55 Roman"/>
                <a:cs typeface="Frutiger 55 Roman"/>
                <a:sym typeface="Frutiger 55 Roman"/>
              </a:defRPr>
            </a:pPr>
            <a:r>
              <a:t>• The principle of repetition draws on the ability of the human mind to see patterns and draw conclusions.</a:t>
            </a:r>
            <a:br/>
          </a:p>
          <a:p>
            <a:pPr marL="0" indent="0" defTabSz="914400">
              <a:spcBef>
                <a:spcPts val="500"/>
              </a:spcBef>
              <a:buSzTx/>
              <a:buFontTx/>
              <a:buNone/>
              <a:defRPr sz="2400">
                <a:latin typeface="Frutiger 55 Roman"/>
                <a:ea typeface="Frutiger 55 Roman"/>
                <a:cs typeface="Frutiger 55 Roman"/>
                <a:sym typeface="Frutiger 55 Roman"/>
              </a:defRPr>
            </a:pPr>
            <a:r>
              <a:t>• When we see things that are the same or similar, we naturally see visual connections between elements.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Unity and Gestalt (3 of 4)"/>
          <p:cNvSpPr txBox="1"/>
          <p:nvPr>
            <p:ph type="title" idx="4294967295"/>
          </p:nvPr>
        </p:nvSpPr>
        <p:spPr>
          <a:xfrm>
            <a:off x="2362200" y="1524000"/>
            <a:ext cx="6781800" cy="19812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Unity and Gestalt (3 of 4)</a:t>
            </a:r>
          </a:p>
        </p:txBody>
      </p:sp>
      <p:sp>
        <p:nvSpPr>
          <p:cNvPr id="260" name="• In the early 1900’s German psychologists coined a term “Gestalt” to explain why a strongly unified design seems greater than its individual parts.…"/>
          <p:cNvSpPr txBox="1"/>
          <p:nvPr>
            <p:ph type="body" idx="4294967295"/>
          </p:nvPr>
        </p:nvSpPr>
        <p:spPr>
          <a:xfrm>
            <a:off x="2362200" y="1524000"/>
            <a:ext cx="67818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In the early 1900</a:t>
            </a:r>
            <a:r>
              <a:rPr>
                <a:latin typeface="Arial"/>
                <a:ea typeface="Arial"/>
                <a:cs typeface="Arial"/>
                <a:sym typeface="Arial"/>
              </a:rPr>
              <a:t>’</a:t>
            </a:r>
            <a:r>
              <a:t>s German psychologists coined a term </a:t>
            </a:r>
            <a:r>
              <a:rPr>
                <a:latin typeface="Arial"/>
                <a:ea typeface="Arial"/>
                <a:cs typeface="Arial"/>
                <a:sym typeface="Arial"/>
              </a:rPr>
              <a:t>“</a:t>
            </a:r>
            <a:r>
              <a:t>Gestalt</a:t>
            </a:r>
            <a:r>
              <a:rPr>
                <a:latin typeface="Arial"/>
                <a:ea typeface="Arial"/>
                <a:cs typeface="Arial"/>
                <a:sym typeface="Arial"/>
              </a:rPr>
              <a:t>”</a:t>
            </a:r>
            <a:r>
              <a:t> to explain why a strongly unified design seems greater than its individual parts.</a:t>
            </a:r>
            <a:br/>
          </a:p>
          <a:p>
            <a:pPr marL="0" indent="0" defTabSz="914400">
              <a:spcBef>
                <a:spcPts val="400"/>
              </a:spcBef>
              <a:buSzTx/>
              <a:buFontTx/>
              <a:buNone/>
              <a:defRPr sz="2000">
                <a:latin typeface="Frutiger 55 Roman"/>
                <a:ea typeface="Frutiger 55 Roman"/>
                <a:cs typeface="Frutiger 55 Roman"/>
                <a:sym typeface="Frutiger 55 Roman"/>
              </a:defRPr>
            </a:pPr>
            <a:r>
              <a:t>• Designers use the term </a:t>
            </a:r>
            <a:r>
              <a:rPr b="1"/>
              <a:t>gestalt </a:t>
            </a:r>
            <a:r>
              <a:t>to refer to a structure, configuration, or layout whose specific properties are greater and more unified than the simple sum of its individual parts.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Unity and Gestalt (4 of 4)"/>
          <p:cNvSpPr txBox="1"/>
          <p:nvPr>
            <p:ph type="title" idx="4294967295"/>
          </p:nvPr>
        </p:nvSpPr>
        <p:spPr>
          <a:xfrm>
            <a:off x="2362200" y="1524000"/>
            <a:ext cx="6781800" cy="1828800"/>
          </a:xfrm>
          <a:prstGeom prst="rect">
            <a:avLst/>
          </a:prstGeom>
        </p:spPr>
        <p:txBody>
          <a:bodyPr lIns="45718" tIns="45718" rIns="45718" bIns="45718"/>
          <a:lstStyle>
            <a:lvl1pPr algn="l" defTabSz="914400">
              <a:defRPr sz="3200">
                <a:latin typeface="Frutiger 55 Roman"/>
                <a:ea typeface="Frutiger 55 Roman"/>
                <a:cs typeface="Frutiger 55 Roman"/>
                <a:sym typeface="Frutiger 55 Roman"/>
              </a:defRPr>
            </a:lvl1pPr>
          </a:lstStyle>
          <a:p>
            <a:pPr/>
            <a:r>
              <a:t>Unity and Gestalt (4 of 4)</a:t>
            </a:r>
          </a:p>
        </p:txBody>
      </p:sp>
      <p:sp>
        <p:nvSpPr>
          <p:cNvPr id="263" name="• The top figure shows individual parts.…"/>
          <p:cNvSpPr txBox="1"/>
          <p:nvPr>
            <p:ph type="body" sz="half" idx="4294967295"/>
          </p:nvPr>
        </p:nvSpPr>
        <p:spPr>
          <a:xfrm>
            <a:off x="2362200" y="1524000"/>
            <a:ext cx="3657600" cy="5334000"/>
          </a:xfrm>
          <a:prstGeom prst="rect">
            <a:avLst/>
          </a:prstGeom>
        </p:spPr>
        <p:txBody>
          <a:bodyPr lIns="45718" tIns="45718" rIns="45718" bIns="45718" anchor="ctr"/>
          <a:lstStyle/>
          <a:p>
            <a:pPr marL="0" indent="0" defTabSz="914400">
              <a:spcBef>
                <a:spcPts val="400"/>
              </a:spcBef>
              <a:buSzTx/>
              <a:buFontTx/>
              <a:buNone/>
              <a:defRPr sz="2000">
                <a:latin typeface="Frutiger 55 Roman"/>
                <a:ea typeface="Frutiger 55 Roman"/>
                <a:cs typeface="Frutiger 55 Roman"/>
                <a:sym typeface="Frutiger 55 Roman"/>
              </a:defRPr>
            </a:pPr>
            <a:r>
              <a:t>• The top figure shows individual parts.</a:t>
            </a:r>
            <a:br/>
          </a:p>
          <a:p>
            <a:pPr marL="0" indent="0" defTabSz="914400">
              <a:spcBef>
                <a:spcPts val="400"/>
              </a:spcBef>
              <a:buSzTx/>
              <a:buFontTx/>
              <a:buNone/>
              <a:defRPr sz="2000">
                <a:latin typeface="Frutiger 55 Roman"/>
                <a:ea typeface="Frutiger 55 Roman"/>
                <a:cs typeface="Frutiger 55 Roman"/>
                <a:sym typeface="Frutiger 55 Roman"/>
              </a:defRPr>
            </a:pPr>
            <a:r>
              <a:t>• The bottom figure shows gestalt in action. </a:t>
            </a:r>
            <a:br/>
          </a:p>
          <a:p>
            <a:pPr marL="0" indent="0" defTabSz="914400">
              <a:spcBef>
                <a:spcPts val="500"/>
              </a:spcBef>
              <a:buSzTx/>
              <a:buFontTx/>
              <a:buNone/>
              <a:defRPr sz="2000">
                <a:latin typeface="Frutiger 55 Roman"/>
                <a:ea typeface="Frutiger 55 Roman"/>
                <a:cs typeface="Frutiger 55 Roman"/>
                <a:sym typeface="Frutiger 55 Roman"/>
              </a:defRPr>
            </a:pPr>
            <a:r>
              <a:t>• When the individual parts are placed in </a:t>
            </a:r>
            <a:r>
              <a:rPr sz="2400"/>
              <a:t>close</a:t>
            </a:r>
            <a:r>
              <a:t> proximity, we see a </a:t>
            </a:r>
            <a:r>
              <a:rPr>
                <a:latin typeface="Arial"/>
                <a:ea typeface="Arial"/>
                <a:cs typeface="Arial"/>
                <a:sym typeface="Arial"/>
              </a:rPr>
              <a:t>“</a:t>
            </a:r>
            <a:r>
              <a:t>face</a:t>
            </a:r>
            <a:r>
              <a:rPr>
                <a:latin typeface="Arial"/>
                <a:ea typeface="Arial"/>
                <a:cs typeface="Arial"/>
                <a:sym typeface="Arial"/>
              </a:rPr>
              <a:t>”</a:t>
            </a:r>
            <a:r>
              <a:t>.</a:t>
            </a:r>
          </a:p>
        </p:txBody>
      </p:sp>
      <p:pic>
        <p:nvPicPr>
          <p:cNvPr id="264" name="image.jpeg" descr="image.jpeg"/>
          <p:cNvPicPr>
            <a:picLocks noChangeAspect="1"/>
          </p:cNvPicPr>
          <p:nvPr/>
        </p:nvPicPr>
        <p:blipFill>
          <a:blip r:embed="rId2">
            <a:extLst/>
          </a:blip>
          <a:stretch>
            <a:fillRect/>
          </a:stretch>
        </p:blipFill>
        <p:spPr>
          <a:xfrm>
            <a:off x="6172200" y="3124200"/>
            <a:ext cx="2584450" cy="335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Title 1"/>
          <p:cNvSpPr txBox="1"/>
          <p:nvPr>
            <p:ph type="title"/>
          </p:nvPr>
        </p:nvSpPr>
        <p:spPr>
          <a:prstGeom prst="rect">
            <a:avLst/>
          </a:prstGeom>
        </p:spPr>
        <p:txBody>
          <a:bodyPr/>
          <a:lstStyle>
            <a:lvl1pPr>
              <a:defRPr b="1" sz="4600"/>
            </a:lvl1pPr>
          </a:lstStyle>
          <a:p>
            <a:pPr/>
            <a:r>
              <a:t>Figure and Background</a:t>
            </a:r>
          </a:p>
        </p:txBody>
      </p:sp>
      <p:pic>
        <p:nvPicPr>
          <p:cNvPr id="68" name="Content Placeholder 3" descr="Content Placeholder 3"/>
          <p:cNvPicPr>
            <a:picLocks noChangeAspect="1"/>
          </p:cNvPicPr>
          <p:nvPr/>
        </p:nvPicPr>
        <p:blipFill>
          <a:blip r:embed="rId2">
            <a:extLst/>
          </a:blip>
          <a:stretch>
            <a:fillRect/>
          </a:stretch>
        </p:blipFill>
        <p:spPr>
          <a:xfrm>
            <a:off x="2171091" y="1463943"/>
            <a:ext cx="4291117" cy="2574657"/>
          </a:xfrm>
          <a:prstGeom prst="rect">
            <a:avLst/>
          </a:prstGeom>
          <a:ln w="12700">
            <a:miter lim="400000"/>
          </a:ln>
        </p:spPr>
      </p:pic>
      <p:sp>
        <p:nvSpPr>
          <p:cNvPr id="69" name="TextBox 5"/>
          <p:cNvSpPr txBox="1"/>
          <p:nvPr/>
        </p:nvSpPr>
        <p:spPr>
          <a:xfrm>
            <a:off x="1028700" y="4356100"/>
            <a:ext cx="7086600" cy="167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100">
                <a:latin typeface="Calibri"/>
                <a:ea typeface="Calibri"/>
                <a:cs typeface="Calibri"/>
                <a:sym typeface="Calibri"/>
              </a:defRPr>
            </a:pPr>
            <a:r>
              <a:t>Figure and background are not seen simultaneously, so when we look at this image our eyes have to switch their focus between </a:t>
            </a:r>
            <a:r>
              <a:rPr u="sng"/>
              <a:t>black fish and white fish</a:t>
            </a:r>
            <a:r>
              <a:t>, never able to focus on both at any time. In this case, </a:t>
            </a:r>
            <a:r>
              <a:rPr u="sng"/>
              <a:t>figure and ground are interchangeable.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Title 1"/>
          <p:cNvSpPr txBox="1"/>
          <p:nvPr>
            <p:ph type="title"/>
          </p:nvPr>
        </p:nvSpPr>
        <p:spPr>
          <a:xfrm>
            <a:off x="647700" y="198438"/>
            <a:ext cx="8229601" cy="1143001"/>
          </a:xfrm>
          <a:prstGeom prst="rect">
            <a:avLst/>
          </a:prstGeom>
        </p:spPr>
        <p:txBody>
          <a:bodyPr/>
          <a:lstStyle/>
          <a:p>
            <a:pPr/>
            <a:r>
              <a:t>Figure and Background 2</a:t>
            </a:r>
          </a:p>
        </p:txBody>
      </p:sp>
      <p:pic>
        <p:nvPicPr>
          <p:cNvPr id="72" name="Content Placeholder 3" descr="Content Placeholder 3"/>
          <p:cNvPicPr>
            <a:picLocks noChangeAspect="1"/>
          </p:cNvPicPr>
          <p:nvPr/>
        </p:nvPicPr>
        <p:blipFill>
          <a:blip r:embed="rId2">
            <a:extLst/>
          </a:blip>
          <a:stretch>
            <a:fillRect/>
          </a:stretch>
        </p:blipFill>
        <p:spPr>
          <a:xfrm>
            <a:off x="1917028" y="1676399"/>
            <a:ext cx="5309887" cy="3044344"/>
          </a:xfrm>
          <a:prstGeom prst="rect">
            <a:avLst/>
          </a:prstGeom>
          <a:ln w="12700">
            <a:miter lim="400000"/>
          </a:ln>
        </p:spPr>
      </p:pic>
      <p:sp>
        <p:nvSpPr>
          <p:cNvPr id="73" name="TextBox 4"/>
          <p:cNvSpPr txBox="1"/>
          <p:nvPr/>
        </p:nvSpPr>
        <p:spPr>
          <a:xfrm>
            <a:off x="702319" y="4953000"/>
            <a:ext cx="7831189"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000">
                <a:latin typeface="Calibri"/>
                <a:ea typeface="Calibri"/>
                <a:cs typeface="Calibri"/>
                <a:sym typeface="Calibri"/>
              </a:defRPr>
            </a:pPr>
            <a:r>
              <a:t>In this image, the </a:t>
            </a:r>
            <a:r>
              <a:rPr u="sng"/>
              <a:t>eye will first focus on the dogs</a:t>
            </a:r>
            <a:r>
              <a:t>, as they are initially seen as the figure. When you change your focus to the ground, or seemingly negative space of the image, the eye adapts and uncovers the image of the </a:t>
            </a:r>
            <a:r>
              <a:rPr u="sng"/>
              <a:t>Seattle space needle</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Title 1"/>
          <p:cNvSpPr txBox="1"/>
          <p:nvPr>
            <p:ph type="title"/>
          </p:nvPr>
        </p:nvSpPr>
        <p:spPr>
          <a:prstGeom prst="rect">
            <a:avLst/>
          </a:prstGeom>
        </p:spPr>
        <p:txBody>
          <a:bodyPr/>
          <a:lstStyle>
            <a:lvl1pPr>
              <a:defRPr b="1" sz="4600"/>
            </a:lvl1pPr>
          </a:lstStyle>
          <a:p>
            <a:pPr/>
            <a:r>
              <a:t>Figure and Background</a:t>
            </a:r>
          </a:p>
        </p:txBody>
      </p:sp>
      <p:pic>
        <p:nvPicPr>
          <p:cNvPr id="76" name="gestalt-for-visual-design-1-638.jpg" descr="gestalt-for-visual-design-1-638.jpg"/>
          <p:cNvPicPr>
            <a:picLocks noChangeAspect="1"/>
          </p:cNvPicPr>
          <p:nvPr/>
        </p:nvPicPr>
        <p:blipFill>
          <a:blip r:embed="rId2">
            <a:extLst/>
          </a:blip>
          <a:stretch>
            <a:fillRect/>
          </a:stretch>
        </p:blipFill>
        <p:spPr>
          <a:xfrm>
            <a:off x="-118227" y="-193387"/>
            <a:ext cx="9134455" cy="68580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Neue"/>
        <a:ea typeface="Helvetica Neue"/>
        <a:cs typeface="Helvetica Neue"/>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Neue"/>
        <a:ea typeface="Helvetica Neue"/>
        <a:cs typeface="Helvetica Neue"/>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