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://www.powerpointstyles.com/" TargetMode="External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348037" y="6237287"/>
            <a:ext cx="23490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Powerpoint Templates</a:t>
            </a:r>
          </a:p>
        </p:txBody>
      </p:sp>
      <p:pic>
        <p:nvPicPr>
          <p:cNvPr id="3" name="HTRF HRTHSD F.jpeg" descr="HTRF HRTHSD 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sldNum" sz="quarter" idx="2"/>
          </p:nvPr>
        </p:nvSpPr>
        <p:spPr>
          <a:xfrm>
            <a:off x="7962900" y="6375400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owerpointstyles.com/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1" name="Shape 11"/>
          <p:cNvSpPr/>
          <p:nvPr/>
        </p:nvSpPr>
        <p:spPr>
          <a:xfrm>
            <a:off x="3348037" y="6237287"/>
            <a:ext cx="23490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hlinkClick r:id="rId2" invalidUrl="" action="" tgtFrame="" tooltip="" history="1" highlightClick="0" endSnd="0"/>
              </a:defRPr>
            </a:lvl1pPr>
          </a:lstStyle>
          <a:p>
            <a:pPr lvl="0"/>
            <a:r>
              <a:rPr>
                <a:hlinkClick r:id="rId2" invalidUrl="" action="" tgtFrame="" tooltip="" history="1" highlightClick="0" endSnd="0"/>
              </a:rPr>
              <a:t>Powerpoint Templates</a:t>
            </a:r>
          </a:p>
        </p:txBody>
      </p:sp>
      <p:pic>
        <p:nvPicPr>
          <p:cNvPr id="12" name="FDSFDSFDS.jpeg" descr="FDSFDSFD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611187" y="620712"/>
            <a:ext cx="8064501" cy="272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algn="ctr"/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How to develop your </a:t>
            </a:r>
            <a:endParaRPr b="1" sz="4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 algn="ctr"/>
            <a:r>
              <a: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Visual Branding Strategy</a:t>
            </a:r>
            <a:endParaRPr b="1" sz="4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FoxInteractiveLogo.jpg" descr="FoxInteractiveLog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6550" y="6011862"/>
            <a:ext cx="1187450" cy="84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837" y="2809875"/>
            <a:ext cx="8331201" cy="2794000"/>
          </a:xfrm>
          <a:prstGeom prst="rect">
            <a:avLst/>
          </a:prstGeom>
          <a:ln w="38100" cap="sq">
            <a:solidFill/>
            <a:round/>
          </a:ln>
          <a:effectLst>
            <a:outerShdw sx="100000" sy="100000" kx="0" ky="0" algn="b" rotWithShape="0" blurRad="50800" dist="38100" dir="270000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65" name="Shape 65"/>
          <p:cNvSpPr/>
          <p:nvPr/>
        </p:nvSpPr>
        <p:spPr>
          <a:xfrm>
            <a:off x="179387" y="333375"/>
            <a:ext cx="8496301" cy="103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Develop your company’s Visual Story</a:t>
            </a:r>
            <a:endParaRPr b="1"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 algn="ctr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  <p:pic>
        <p:nvPicPr>
          <p:cNvPr id="66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6062" y="6234112"/>
            <a:ext cx="1187451" cy="62388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719137" y="811212"/>
            <a:ext cx="7993063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b="1" i="1"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 algn="ctr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Can you name five adjectives that describe your company’s personality?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6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9787" y="2465387"/>
            <a:ext cx="4995863" cy="31321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71" name="Shape 71"/>
          <p:cNvSpPr/>
          <p:nvPr/>
        </p:nvSpPr>
        <p:spPr>
          <a:xfrm>
            <a:off x="1042987" y="444500"/>
            <a:ext cx="8496301" cy="103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Develop your company’s Visual Story</a:t>
            </a:r>
            <a:endParaRPr b="1"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  <p:pic>
        <p:nvPicPr>
          <p:cNvPr id="72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3850" y="6200775"/>
            <a:ext cx="1187450" cy="62388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50825" y="1052512"/>
            <a:ext cx="8424863" cy="23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b="1" sz="2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Try to avoid the literal meaning of these images but instead focus on colors, textures, objects and the feelings they evoke.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7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7175" y="2781300"/>
            <a:ext cx="3960813" cy="26765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77" name="Shape 77"/>
          <p:cNvSpPr/>
          <p:nvPr/>
        </p:nvSpPr>
        <p:spPr>
          <a:xfrm>
            <a:off x="971550" y="401637"/>
            <a:ext cx="849630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Develop your company’s Visual Story</a:t>
            </a:r>
            <a:endParaRPr b="1"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  <p:pic>
        <p:nvPicPr>
          <p:cNvPr id="78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4325" y="6237287"/>
            <a:ext cx="1181100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611187" y="1371600"/>
            <a:ext cx="7993063" cy="456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Use your answers to create a collage of images that represents your company. 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Pinterest boards – 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pinning images using 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your words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Poster board - cutting out 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pictures and pasting them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80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8187" y="2193925"/>
            <a:ext cx="4492626" cy="326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83" name="Shape 83"/>
          <p:cNvSpPr/>
          <p:nvPr/>
        </p:nvSpPr>
        <p:spPr>
          <a:xfrm>
            <a:off x="396875" y="333375"/>
            <a:ext cx="8496300" cy="103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Develop your company’s Visual Story</a:t>
            </a:r>
            <a:endParaRPr b="1"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</p:txBody>
      </p:sp>
      <p:pic>
        <p:nvPicPr>
          <p:cNvPr id="84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6062" y="6165850"/>
            <a:ext cx="1187451" cy="62388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684212" y="981075"/>
            <a:ext cx="7993063" cy="233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b="1" sz="2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Keep your answers and image ideas together so you'll be able to pull them out the next time you're planning a marketing campaign.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86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5875" y="2951162"/>
            <a:ext cx="3448050" cy="2586038"/>
          </a:xfrm>
          <a:prstGeom prst="rect">
            <a:avLst/>
          </a:prstGeom>
          <a:ln w="38100" cap="sq">
            <a:solidFill/>
            <a:round/>
          </a:ln>
          <a:effectLst>
            <a:outerShdw sx="100000" sy="100000" kx="0" ky="0" algn="b" rotWithShape="0" blurRad="50800" dist="38100" dir="270000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89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9087" y="6237287"/>
            <a:ext cx="1181101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50825" y="620712"/>
            <a:ext cx="8388350" cy="46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When your marketing message has a consistent look and feel, your campaigns will begin to connect with more people. They'll see your company as more than just the latest special you're running this month. 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When that happens, your customers won't just tell others about your products or services. 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       They'll share your story.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1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475" y="3363912"/>
            <a:ext cx="3259138" cy="2173288"/>
          </a:xfrm>
          <a:prstGeom prst="rect">
            <a:avLst/>
          </a:prstGeom>
          <a:ln w="38100" cap="sq">
            <a:solidFill/>
            <a:round/>
          </a:ln>
          <a:effectLst>
            <a:outerShdw sx="100000" sy="100000" kx="0" ky="0" algn="b" rotWithShape="0" blurRad="50800" dist="38100" dir="270000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4" name="Shape 94"/>
          <p:cNvSpPr/>
          <p:nvPr/>
        </p:nvSpPr>
        <p:spPr>
          <a:xfrm>
            <a:off x="767005" y="510469"/>
            <a:ext cx="8256388" cy="439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3000" u="sng"/>
              <a:t>Your Assignment: 3 Week Timeline</a:t>
            </a:r>
            <a:endParaRPr b="1" sz="3000" u="sng"/>
          </a:p>
          <a:p>
            <a:pPr lvl="0"/>
            <a:endParaRPr b="1" sz="3000" u="sng"/>
          </a:p>
          <a:p>
            <a:pPr lvl="0"/>
            <a:r>
              <a:rPr b="1" sz="3000"/>
              <a:t>CREATE A VISUAL BRANDING CAMPAIGN</a:t>
            </a:r>
            <a:endParaRPr b="1" sz="3000"/>
          </a:p>
          <a:p>
            <a:pPr lvl="0"/>
            <a:r>
              <a:rPr b="1" sz="3000"/>
              <a:t>(Vector Logo, Business Card, 11 x 17 Poster,</a:t>
            </a:r>
            <a:endParaRPr b="1" sz="3000"/>
          </a:p>
          <a:p>
            <a:pPr lvl="0"/>
            <a:r>
              <a:rPr b="1" sz="3000"/>
              <a:t>&amp; Brochure/or A One Minute Video For:</a:t>
            </a:r>
            <a:endParaRPr b="1" sz="3000"/>
          </a:p>
          <a:p>
            <a:pPr lvl="0"/>
            <a:endParaRPr b="1" sz="3000"/>
          </a:p>
          <a:p>
            <a:pPr lvl="0" marL="501315" indent="-501315">
              <a:buSzPct val="100000"/>
              <a:buAutoNum type="alphaLcPeriod" startAt="1"/>
            </a:pPr>
            <a:r>
              <a:rPr b="1" sz="3000"/>
              <a:t>An Existing/or Imaginary Business</a:t>
            </a:r>
            <a:endParaRPr b="1" sz="3000"/>
          </a:p>
          <a:p>
            <a:pPr lvl="0" marL="501315" indent="-501315">
              <a:buSzPct val="100000"/>
              <a:buAutoNum type="alphaLcPeriod" startAt="1"/>
            </a:pPr>
            <a:r>
              <a:rPr b="1" sz="3000"/>
              <a:t>a School Group/Club/ or Class</a:t>
            </a:r>
            <a:endParaRPr b="1" sz="3000"/>
          </a:p>
          <a:p>
            <a:pPr lvl="0" marL="501315" indent="-501315">
              <a:buSzPct val="100000"/>
              <a:buAutoNum type="alphaLcPeriod" startAt="1"/>
            </a:pPr>
            <a:r>
              <a:rPr b="1" sz="3000"/>
              <a:t>an Organization in our Community that</a:t>
            </a:r>
            <a:endParaRPr b="1" sz="3000"/>
          </a:p>
          <a:p>
            <a:pPr lvl="0"/>
            <a:r>
              <a:rPr b="1" sz="3000"/>
              <a:t>needs some visual branding….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7" name="Shape 97"/>
          <p:cNvSpPr/>
          <p:nvPr/>
        </p:nvSpPr>
        <p:spPr>
          <a:xfrm>
            <a:off x="1322877" y="290712"/>
            <a:ext cx="6399385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 u="sng"/>
            </a:lvl1pPr>
          </a:lstStyle>
          <a:p>
            <a:pPr lvl="0">
              <a:defRPr b="0" sz="1800" u="none"/>
            </a:pPr>
            <a:r>
              <a:rPr b="1" sz="3000" u="sng"/>
              <a:t>Your Assignment: 3 Week Timeline</a:t>
            </a:r>
          </a:p>
        </p:txBody>
      </p:sp>
      <p:sp>
        <p:nvSpPr>
          <p:cNvPr id="98" name="Shape 98"/>
          <p:cNvSpPr/>
          <p:nvPr/>
        </p:nvSpPr>
        <p:spPr>
          <a:xfrm>
            <a:off x="816936" y="963812"/>
            <a:ext cx="7411267" cy="3441717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900">
                <a:latin typeface="Arial Bold"/>
                <a:ea typeface="Arial Bold"/>
                <a:cs typeface="Arial Bold"/>
                <a:sym typeface="Arial Bold"/>
              </a:rPr>
              <a:t>CREATE A VISUAL BRANDING CAMPAIGN</a:t>
            </a:r>
            <a:endParaRPr sz="29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900">
                <a:latin typeface="Arial Bold"/>
                <a:ea typeface="Arial Bold"/>
                <a:cs typeface="Arial Bold"/>
                <a:sym typeface="Arial Bold"/>
              </a:rPr>
              <a:t>(Vector Logo, Business Card, 11 x 17 Poster,</a:t>
            </a:r>
            <a:endParaRPr sz="29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900">
                <a:latin typeface="Arial Bold"/>
                <a:ea typeface="Arial Bold"/>
                <a:cs typeface="Arial Bold"/>
                <a:sym typeface="Arial Bold"/>
              </a:rPr>
              <a:t>&amp; Brochure/or A One Minute Video——</a:t>
            </a:r>
            <a:endParaRPr sz="29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29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900">
                <a:latin typeface="Arial Bold"/>
                <a:ea typeface="Arial Bold"/>
                <a:cs typeface="Arial Bold"/>
                <a:sym typeface="Arial Bold"/>
              </a:rPr>
              <a:t>That is 3 required deliverables &amp; 1 deliverable where you have a choice</a:t>
            </a:r>
          </a:p>
        </p:txBody>
      </p:sp>
      <p:sp>
        <p:nvSpPr>
          <p:cNvPr id="99" name="Shape 99"/>
          <p:cNvSpPr/>
          <p:nvPr/>
        </p:nvSpPr>
        <p:spPr>
          <a:xfrm>
            <a:off x="830505" y="4688769"/>
            <a:ext cx="523390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2" name="Shape 102"/>
          <p:cNvSpPr/>
          <p:nvPr/>
        </p:nvSpPr>
        <p:spPr>
          <a:xfrm>
            <a:off x="562669" y="764469"/>
            <a:ext cx="7945200" cy="3853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Weekly Checklist Grade is 20 Points-  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Submission Approval of Your Designs is required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by Mr Shelor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Assignment Starts - Monday April 6th, 2015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Final Deliverables Due- on Friday April 24th, 2015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Daily Participation Grade is 10 Points unless absence is excused</a:t>
            </a:r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endParaRPr sz="2300"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 sz="2300">
                <a:latin typeface="Arial Bold"/>
                <a:ea typeface="Arial Bold"/>
                <a:cs typeface="Arial Bold"/>
                <a:sym typeface="Arial Bold"/>
              </a:rPr>
              <a:t>Final Project Submission is worth 200 points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8" name="Shape 18"/>
          <p:cNvSpPr/>
          <p:nvPr/>
        </p:nvSpPr>
        <p:spPr>
          <a:xfrm>
            <a:off x="6372225" y="2492375"/>
            <a:ext cx="2376488" cy="143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What’s </a:t>
            </a:r>
            <a:endParaRPr b="1" sz="4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yours? </a:t>
            </a:r>
            <a:r>
              <a:rPr sz="320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</a:p>
        </p:txBody>
      </p:sp>
      <p:pic>
        <p:nvPicPr>
          <p:cNvPr id="19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0" y="6161087"/>
            <a:ext cx="1325563" cy="69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0" y="333375"/>
            <a:ext cx="4968875" cy="49672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23" name="Shape 23"/>
          <p:cNvSpPr/>
          <p:nvPr/>
        </p:nvSpPr>
        <p:spPr>
          <a:xfrm>
            <a:off x="684212" y="1700212"/>
            <a:ext cx="8064501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711200" indent="-711200"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Eye-catching images 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marL="711200" indent="-711200"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Educational videos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marL="711200" indent="-711200"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Infographics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marL="457200" indent="-457200">
              <a:buClr>
                <a:srgbClr val="FFFFFF"/>
              </a:buClr>
              <a:buSzPct val="100000"/>
              <a:buFont typeface="Arial"/>
              <a:buChar char="•"/>
            </a:pP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marL="457200" indent="-457200">
              <a:buClr>
                <a:srgbClr val="FFFFFF"/>
              </a:buClr>
              <a:buSzPct val="100000"/>
              <a:buFont typeface="Arial"/>
              <a:buChar char="•"/>
            </a:pP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marL="457200" indent="-45720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		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marL="457200" indent="-45720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Images are social media friendly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4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6196012"/>
            <a:ext cx="1258888" cy="66198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971550" y="549275"/>
            <a:ext cx="7058025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What is Visual Content? </a:t>
            </a:r>
          </a:p>
        </p:txBody>
      </p:sp>
      <p:pic>
        <p:nvPicPr>
          <p:cNvPr id="2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1137" y="1914525"/>
            <a:ext cx="3206751" cy="3932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29" name="Shape 29"/>
          <p:cNvSpPr/>
          <p:nvPr/>
        </p:nvSpPr>
        <p:spPr>
          <a:xfrm>
            <a:off x="1508125" y="458787"/>
            <a:ext cx="597044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What is Visual Content? </a:t>
            </a:r>
            <a:r>
              <a:rPr sz="320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</a:p>
        </p:txBody>
      </p:sp>
      <p:pic>
        <p:nvPicPr>
          <p:cNvPr id="30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0975" y="6165850"/>
            <a:ext cx="1317625" cy="69215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1042987" y="1557337"/>
            <a:ext cx="7561263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90% of information transmitted to the brain is visual. Visuals are processed 60,000X faster in the brain than text.</a:t>
            </a:r>
            <a:endParaRPr b="1" sz="2800">
              <a:solidFill>
                <a:srgbClr val="FFFFFF"/>
              </a:solidFill>
            </a:endParaRPr>
          </a:p>
        </p:txBody>
      </p:sp>
      <p:pic>
        <p:nvPicPr>
          <p:cNvPr id="32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3211512"/>
            <a:ext cx="3175000" cy="2089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35" name="Shape 35"/>
          <p:cNvSpPr/>
          <p:nvPr/>
        </p:nvSpPr>
        <p:spPr>
          <a:xfrm>
            <a:off x="323850" y="260350"/>
            <a:ext cx="6876316" cy="103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Do customers love images?  </a:t>
            </a:r>
            <a:endParaRPr b="1"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			Let us count the ways ….</a:t>
            </a:r>
          </a:p>
        </p:txBody>
      </p:sp>
      <p:pic>
        <p:nvPicPr>
          <p:cNvPr id="36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9400" y="6237287"/>
            <a:ext cx="1120775" cy="58896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539750" y="1265237"/>
            <a:ext cx="8353425" cy="517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FFFFFF"/>
              </a:buClr>
              <a:buSzPct val="100000"/>
              <a:buFont typeface="Palatino"/>
              <a:buChar char="•"/>
            </a:pPr>
            <a:r>
              <a:rPr b="1" sz="30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Image Posts receive 94% more page visits and engagement than those without.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Clr>
                <a:srgbClr val="FFFFFF"/>
              </a:buClr>
              <a:buSzPct val="100000"/>
              <a:buFont typeface="Palatino"/>
              <a:buChar char="•"/>
            </a:pPr>
            <a:r>
              <a:rPr b="1" sz="30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60% are more likely to click on a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business whose images appear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in search results.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Clr>
                <a:srgbClr val="FFFFFF"/>
              </a:buClr>
              <a:buSzPct val="100000"/>
              <a:buFont typeface="Palatino"/>
              <a:buChar char="•"/>
            </a:pPr>
            <a:endParaRPr b="1" sz="30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Clr>
                <a:srgbClr val="FFFFFF"/>
              </a:buClr>
              <a:buSzPct val="100000"/>
              <a:buFont typeface="Palatino"/>
              <a:buChar char="•"/>
            </a:pPr>
            <a:r>
              <a:rPr b="1" sz="30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67% consider detailed images carry more weight than product information or customer ratings.</a:t>
            </a:r>
            <a:endParaRPr b="1" sz="24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Clr>
                <a:srgbClr val="FFFFFF"/>
              </a:buClr>
              <a:buSzPct val="100000"/>
              <a:buFont typeface="Palatino"/>
              <a:buChar char="•"/>
            </a:pPr>
            <a:endParaRPr b="1" sz="30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2562" y="2060575"/>
            <a:ext cx="1535113" cy="1839913"/>
          </a:xfrm>
          <a:prstGeom prst="rect">
            <a:avLst/>
          </a:prstGeom>
          <a:ln w="38100" cap="sq">
            <a:solidFill/>
            <a:round/>
          </a:ln>
          <a:effectLst>
            <a:outerShdw sx="100000" sy="100000" kx="0" ky="0" algn="b" rotWithShape="0" blurRad="50800" dist="38100" dir="270000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41" name="Shape 41"/>
          <p:cNvSpPr/>
          <p:nvPr/>
        </p:nvSpPr>
        <p:spPr>
          <a:xfrm>
            <a:off x="684212" y="239712"/>
            <a:ext cx="797923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Develop your company’s Visual Story</a:t>
            </a:r>
          </a:p>
        </p:txBody>
      </p:sp>
      <p:pic>
        <p:nvPicPr>
          <p:cNvPr id="42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6062" y="6234112"/>
            <a:ext cx="1187451" cy="62388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1116012" y="947737"/>
            <a:ext cx="7561263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Try answering the following questions to start developing your company’s visual story. 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Don’t use technical terms like SEO or ROI. 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			Get out your thesaurus to 				find words that are more 				descriptive!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8887" y="3500437"/>
            <a:ext cx="2173288" cy="1641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47" name="Shape 47"/>
          <p:cNvSpPr/>
          <p:nvPr/>
        </p:nvSpPr>
        <p:spPr>
          <a:xfrm>
            <a:off x="546100" y="668337"/>
            <a:ext cx="8093532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Develop your company’s Visual Story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</p:txBody>
      </p:sp>
      <p:pic>
        <p:nvPicPr>
          <p:cNvPr id="48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0975" y="6165850"/>
            <a:ext cx="1317625" cy="69215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788987" y="1584325"/>
            <a:ext cx="8101013" cy="444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3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What does your company’s name mean? </a:t>
            </a:r>
            <a:endParaRPr b="1" sz="32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32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3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Does it have a different meaning or a play-on-words?</a:t>
            </a:r>
            <a:endParaRPr b="1" sz="32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800"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SzPct val="100000"/>
              <a:buFont typeface="Palatino"/>
              <a:buChar char="•"/>
            </a:pPr>
            <a:endParaRPr b="1" sz="2800"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SzPct val="100000"/>
              <a:buFont typeface="Palatino"/>
              <a:buChar char="•"/>
            </a:pPr>
            <a:endParaRPr b="1" sz="2800"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SzPct val="100000"/>
              <a:buFont typeface="Palatino"/>
              <a:buChar char="•"/>
            </a:pPr>
            <a:endParaRPr b="1" sz="240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0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8512" y="3713162"/>
            <a:ext cx="3313113" cy="1931988"/>
          </a:xfrm>
          <a:prstGeom prst="rect">
            <a:avLst/>
          </a:prstGeom>
          <a:ln w="38100" cap="sq">
            <a:solidFill/>
            <a:round/>
          </a:ln>
          <a:effectLst>
            <a:outerShdw sx="100000" sy="100000" kx="0" ky="0" algn="b" rotWithShape="0" blurRad="50800" dist="38100" dir="270000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53" name="Shape 53"/>
          <p:cNvSpPr/>
          <p:nvPr/>
        </p:nvSpPr>
        <p:spPr>
          <a:xfrm>
            <a:off x="571500" y="461962"/>
            <a:ext cx="8093532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Develop your company’s Visual Story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</p:txBody>
      </p:sp>
      <p:pic>
        <p:nvPicPr>
          <p:cNvPr id="54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112" y="6237287"/>
            <a:ext cx="1181101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784225" y="1711325"/>
            <a:ext cx="7993063" cy="169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3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What do your most loyal customers </a:t>
            </a:r>
            <a:endParaRPr b="1" sz="32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algn="ctr"/>
            <a:r>
              <a:rPr b="1" sz="3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love about your company?</a:t>
            </a:r>
            <a:endParaRPr b="1" sz="32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6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3512" y="2924175"/>
            <a:ext cx="4029076" cy="23669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Num" sz="quarter" idx="2"/>
          </p:nvPr>
        </p:nvSpPr>
        <p:spPr>
          <a:xfrm>
            <a:off x="7962900" y="6375400"/>
            <a:ext cx="1073151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59" name="Shape 59"/>
          <p:cNvSpPr/>
          <p:nvPr/>
        </p:nvSpPr>
        <p:spPr>
          <a:xfrm>
            <a:off x="1042987" y="555625"/>
            <a:ext cx="8496301" cy="103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Develop your company’s Visual Story</a:t>
            </a:r>
            <a:endParaRPr b="1"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  <p:pic>
        <p:nvPicPr>
          <p:cNvPr id="60" name="FoxImage_darkgrey.jpg" descr="FoxImage_darkgre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9237" y="6234112"/>
            <a:ext cx="1181101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755650" y="1331912"/>
            <a:ext cx="4170363" cy="479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Think in terms of your five senses. 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/>
            <a:r>
              <a:rPr b="1" sz="2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If you had to describe your company using your senses, what images, colors, textures or even smells come to mind?</a:t>
            </a:r>
            <a:endParaRPr b="1" sz="2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62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4912" y="1543050"/>
            <a:ext cx="3857626" cy="3860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