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p:nvPr>
            <p:ph type="sldImg"/>
          </p:nvPr>
        </p:nvSpPr>
        <p:spPr>
          <a:xfrm>
            <a:off x="1143000" y="685800"/>
            <a:ext cx="4572000" cy="3429000"/>
          </a:xfrm>
          <a:prstGeom prst="rect">
            <a:avLst/>
          </a:prstGeom>
        </p:spPr>
        <p:txBody>
          <a:bodyPr/>
          <a:lstStyle/>
          <a:p>
            <a:pPr/>
          </a:p>
        </p:txBody>
      </p:sp>
      <p:sp>
        <p:nvSpPr>
          <p:cNvPr id="98" name="Shape 9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Default">
    <p:spTree>
      <p:nvGrpSpPr>
        <p:cNvPr id="1" name=""/>
        <p:cNvGrpSpPr/>
        <p:nvPr/>
      </p:nvGrpSpPr>
      <p:grpSpPr>
        <a:xfrm>
          <a:off x="0" y="0"/>
          <a:ext cx="0" cy="0"/>
          <a:chOff x="0" y="0"/>
          <a:chExt cx="0" cy="0"/>
        </a:xfrm>
      </p:grpSpPr>
      <p:sp>
        <p:nvSpPr>
          <p:cNvPr id="12" name="Title Text"/>
          <p:cNvSpPr txBox="1"/>
          <p:nvPr>
            <p:ph type="title"/>
          </p:nvPr>
        </p:nvSpPr>
        <p:spPr>
          <a:xfrm>
            <a:off x="685800" y="2130425"/>
            <a:ext cx="7772400" cy="1470025"/>
          </a:xfrm>
          <a:prstGeom prst="rect">
            <a:avLst/>
          </a:prstGeom>
        </p:spPr>
        <p:txBody>
          <a:bodyPr/>
          <a:lstStyle/>
          <a:p>
            <a:pPr/>
            <a:r>
              <a:t>Title Text</a:t>
            </a:r>
          </a:p>
        </p:txBody>
      </p:sp>
      <p:sp>
        <p:nvSpPr>
          <p:cNvPr id="13" name="Body Level One…"/>
          <p:cNvSpPr txBox="1"/>
          <p:nvPr>
            <p:ph type="body" sz="quarter" idx="1"/>
          </p:nvPr>
        </p:nvSpPr>
        <p:spPr>
          <a:xfrm>
            <a:off x="1371600" y="3886200"/>
            <a:ext cx="6400800" cy="1752600"/>
          </a:xfrm>
          <a:prstGeom prst="rect">
            <a:avLst/>
          </a:prstGeom>
        </p:spPr>
        <p:txBody>
          <a:bodyPr/>
          <a:lstStyle>
            <a:lvl1pPr marL="0" indent="0" defTabSz="914400">
              <a:lnSpc>
                <a:spcPct val="100000"/>
              </a:lnSpc>
              <a:spcBef>
                <a:spcPts val="700"/>
              </a:spcBef>
              <a:buSzTx/>
              <a:buNone/>
              <a:defRPr b="0" sz="3200">
                <a:solidFill>
                  <a:srgbClr val="000000"/>
                </a:solidFill>
                <a:latin typeface="Arial"/>
                <a:ea typeface="Arial"/>
                <a:cs typeface="Arial"/>
                <a:sym typeface="Arial"/>
              </a:defRPr>
            </a:lvl1pPr>
            <a:lvl2pPr marL="0" indent="0" defTabSz="914400">
              <a:lnSpc>
                <a:spcPct val="100000"/>
              </a:lnSpc>
              <a:spcBef>
                <a:spcPts val="700"/>
              </a:spcBef>
              <a:buSzTx/>
              <a:buNone/>
              <a:defRPr b="0" sz="3200">
                <a:solidFill>
                  <a:srgbClr val="000000"/>
                </a:solidFill>
                <a:latin typeface="Arial"/>
                <a:ea typeface="Arial"/>
                <a:cs typeface="Arial"/>
                <a:sym typeface="Arial"/>
              </a:defRPr>
            </a:lvl2pPr>
            <a:lvl3pPr marL="0" indent="0" defTabSz="914400">
              <a:lnSpc>
                <a:spcPct val="100000"/>
              </a:lnSpc>
              <a:spcBef>
                <a:spcPts val="700"/>
              </a:spcBef>
              <a:buSzTx/>
              <a:buNone/>
              <a:defRPr b="0" sz="3200">
                <a:solidFill>
                  <a:srgbClr val="000000"/>
                </a:solidFill>
                <a:latin typeface="Arial"/>
                <a:ea typeface="Arial"/>
                <a:cs typeface="Arial"/>
                <a:sym typeface="Arial"/>
              </a:defRPr>
            </a:lvl3pPr>
            <a:lvl4pPr marL="0" indent="0" defTabSz="914400">
              <a:lnSpc>
                <a:spcPct val="100000"/>
              </a:lnSpc>
              <a:spcBef>
                <a:spcPts val="700"/>
              </a:spcBef>
              <a:buSzTx/>
              <a:buNone/>
              <a:defRPr b="0" sz="3200">
                <a:solidFill>
                  <a:srgbClr val="000000"/>
                </a:solidFill>
                <a:latin typeface="Arial"/>
                <a:ea typeface="Arial"/>
                <a:cs typeface="Arial"/>
                <a:sym typeface="Arial"/>
              </a:defRPr>
            </a:lvl4pPr>
            <a:lvl5pPr marL="0" indent="0" defTabSz="914400">
              <a:lnSpc>
                <a:spcPct val="100000"/>
              </a:lnSpc>
              <a:spcBef>
                <a:spcPts val="700"/>
              </a:spcBef>
              <a:buSzTx/>
              <a:buNone/>
              <a:defRPr b="0" sz="32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pic>
        <p:nvPicPr>
          <p:cNvPr id="14" name="Waverider-media23.png" descr="Waverider-media23.png"/>
          <p:cNvPicPr>
            <a:picLocks noChangeAspect="1"/>
          </p:cNvPicPr>
          <p:nvPr/>
        </p:nvPicPr>
        <p:blipFill>
          <a:blip r:embed="rId2">
            <a:extLst/>
          </a:blip>
          <a:stretch>
            <a:fillRect/>
          </a:stretch>
        </p:blipFill>
        <p:spPr>
          <a:xfrm>
            <a:off x="7445919" y="5462859"/>
            <a:ext cx="1361407" cy="1361407"/>
          </a:xfrm>
          <a:prstGeom prst="rect">
            <a:avLst/>
          </a:prstGeom>
          <a:ln w="12700">
            <a:miter lim="400000"/>
          </a:ln>
        </p:spPr>
      </p:pic>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33" name="Waverider-media23.png" descr="Waverider-media23.png"/>
          <p:cNvPicPr>
            <a:picLocks noChangeAspect="1"/>
          </p:cNvPicPr>
          <p:nvPr/>
        </p:nvPicPr>
        <p:blipFill>
          <a:blip r:embed="rId2">
            <a:extLst/>
          </a:blip>
          <a:stretch>
            <a:fillRect/>
          </a:stretch>
        </p:blipFill>
        <p:spPr>
          <a:xfrm>
            <a:off x="7638653" y="5458817"/>
            <a:ext cx="1301007" cy="1301008"/>
          </a:xfrm>
          <a:prstGeom prst="rect">
            <a:avLst/>
          </a:prstGeom>
          <a:ln w="12700">
            <a:miter lim="400000"/>
          </a:ln>
        </p:spPr>
      </p:pic>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43" name="Waverider-media23.png" descr="Waverider-media23.png"/>
          <p:cNvPicPr>
            <a:picLocks noChangeAspect="1"/>
          </p:cNvPicPr>
          <p:nvPr/>
        </p:nvPicPr>
        <p:blipFill>
          <a:blip r:embed="rId2">
            <a:extLst/>
          </a:blip>
          <a:stretch>
            <a:fillRect/>
          </a:stretch>
        </p:blipFill>
        <p:spPr>
          <a:xfrm>
            <a:off x="7852468" y="5473153"/>
            <a:ext cx="1270151" cy="1270151"/>
          </a:xfrm>
          <a:prstGeom prst="rect">
            <a:avLst/>
          </a:prstGeom>
          <a:ln w="12700">
            <a:miter lim="400000"/>
          </a:ln>
        </p:spPr>
      </p:pic>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p>
            <a:pPr/>
            <a:r>
              <a:t>Title Text</a:t>
            </a:r>
          </a:p>
        </p:txBody>
      </p:sp>
      <p:sp>
        <p:nvSpPr>
          <p:cNvPr id="52"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62" name="Waverider-media23.png" descr="Waverider-media23.png"/>
          <p:cNvPicPr>
            <a:picLocks noChangeAspect="1"/>
          </p:cNvPicPr>
          <p:nvPr/>
        </p:nvPicPr>
        <p:blipFill>
          <a:blip r:embed="rId2">
            <a:extLst/>
          </a:blip>
          <a:stretch>
            <a:fillRect/>
          </a:stretch>
        </p:blipFill>
        <p:spPr>
          <a:xfrm>
            <a:off x="7696620" y="5391074"/>
            <a:ext cx="1381053" cy="1381053"/>
          </a:xfrm>
          <a:prstGeom prst="rect">
            <a:avLst/>
          </a:prstGeom>
          <a:ln w="12700">
            <a:miter lim="400000"/>
          </a:ln>
        </p:spPr>
      </p:pic>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72" name="Waverider-media23.png" descr="Waverider-media23.png"/>
          <p:cNvPicPr>
            <a:picLocks noChangeAspect="1"/>
          </p:cNvPicPr>
          <p:nvPr/>
        </p:nvPicPr>
        <p:blipFill>
          <a:blip r:embed="rId2">
            <a:extLst/>
          </a:blip>
          <a:stretch>
            <a:fillRect/>
          </a:stretch>
        </p:blipFill>
        <p:spPr>
          <a:xfrm>
            <a:off x="7540773" y="5339060"/>
            <a:ext cx="1454797" cy="1454797"/>
          </a:xfrm>
          <a:prstGeom prst="rect">
            <a:avLst/>
          </a:prstGeom>
          <a:ln w="12700">
            <a:miter lim="400000"/>
          </a:ln>
        </p:spPr>
      </p:pic>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80" name="Title Text"/>
          <p:cNvSpPr txBox="1"/>
          <p:nvPr>
            <p:ph type="title"/>
          </p:nvPr>
        </p:nvSpPr>
        <p:spPr>
          <a:prstGeom prst="rect">
            <a:avLst/>
          </a:prstGeom>
        </p:spPr>
        <p:txBody>
          <a:bodyPr/>
          <a:lstStyle/>
          <a:p>
            <a:pPr/>
            <a:r>
              <a:t>Title Text</a:t>
            </a:r>
          </a:p>
        </p:txBody>
      </p:sp>
      <p:sp>
        <p:nvSpPr>
          <p:cNvPr id="81" name="Body Level One…"/>
          <p:cNvSpPr txBox="1"/>
          <p:nvPr>
            <p:ph type="body" sz="quarter" idx="1"/>
          </p:nvPr>
        </p:nvSpPr>
        <p:spPr>
          <a:xfrm>
            <a:off x="457200" y="1600200"/>
            <a:ext cx="4038600" cy="218598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89" name="UWC power point PROTEA 2.jpeg" descr="UWC power point PROTEA 2.jpeg"/>
          <p:cNvPicPr>
            <a:picLocks noChangeAspect="1"/>
          </p:cNvPicPr>
          <p:nvPr/>
        </p:nvPicPr>
        <p:blipFill>
          <a:blip r:embed="rId2">
            <a:extLst/>
          </a:blip>
          <a:stretch>
            <a:fillRect/>
          </a:stretch>
        </p:blipFill>
        <p:spPr>
          <a:xfrm>
            <a:off x="0" y="0"/>
            <a:ext cx="9144000" cy="6870700"/>
          </a:xfrm>
          <a:prstGeom prst="rect">
            <a:avLst/>
          </a:prstGeom>
          <a:ln w="12700">
            <a:miter lim="400000"/>
          </a:ln>
        </p:spPr>
      </p:pic>
      <p:sp>
        <p:nvSpPr>
          <p:cNvPr id="90" name="Body Level One…"/>
          <p:cNvSpPr txBox="1"/>
          <p:nvPr>
            <p:ph type="body" idx="1"/>
          </p:nvPr>
        </p:nvSpPr>
        <p:spPr>
          <a:xfrm>
            <a:off x="457200" y="274636"/>
            <a:ext cx="8229600" cy="585152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Waverider-media23.png" descr="Waverider-media23.png"/>
          <p:cNvPicPr>
            <a:picLocks noChangeAspect="1"/>
          </p:cNvPicPr>
          <p:nvPr/>
        </p:nvPicPr>
        <p:blipFill>
          <a:blip r:embed="rId2">
            <a:extLst/>
          </a:blip>
          <a:stretch>
            <a:fillRect/>
          </a:stretch>
        </p:blipFill>
        <p:spPr>
          <a:xfrm>
            <a:off x="7716439" y="5364757"/>
            <a:ext cx="1343027" cy="1343027"/>
          </a:xfrm>
          <a:prstGeom prst="rect">
            <a:avLst/>
          </a:prstGeom>
          <a:ln w="12700">
            <a:miter lim="400000"/>
          </a:ln>
        </p:spPr>
      </p:pic>
      <p:sp>
        <p:nvSpPr>
          <p:cNvPr id="3" name="Title Text"/>
          <p:cNvSpPr txBox="1"/>
          <p:nvPr>
            <p:ph type="title"/>
          </p:nvPr>
        </p:nvSpPr>
        <p:spPr>
          <a:xfrm>
            <a:off x="457200" y="274636"/>
            <a:ext cx="8229600" cy="11430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4"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384894" y="6245225"/>
            <a:ext cx="301907"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278606" marR="0" indent="-278606" algn="ctr" defTabSz="429768" rtl="0" latinLnBrk="0">
        <a:lnSpc>
          <a:spcPts val="7500"/>
        </a:lnSpc>
        <a:spcBef>
          <a:spcPts val="0"/>
        </a:spcBef>
        <a:spcAft>
          <a:spcPts val="0"/>
        </a:spcAft>
        <a:buClrTx/>
        <a:buSzPct val="100000"/>
        <a:buFontTx/>
        <a:buChar char="»"/>
        <a:tabLst/>
        <a:defRPr b="1" baseline="0" cap="none" i="0" spc="0" strike="noStrike" sz="2600" u="none">
          <a:ln>
            <a:noFill/>
          </a:ln>
          <a:solidFill>
            <a:srgbClr val="4E4E4E"/>
          </a:solidFill>
          <a:uFillTx/>
          <a:latin typeface="+mn-lt"/>
          <a:ea typeface="+mn-ea"/>
          <a:cs typeface="+mn-cs"/>
          <a:sym typeface="Helvetica"/>
        </a:defRPr>
      </a:lvl1pPr>
      <a:lvl2pPr marL="722538" marR="0" indent="-265338" algn="ctr" defTabSz="429768" rtl="0" latinLnBrk="0">
        <a:lnSpc>
          <a:spcPts val="7500"/>
        </a:lnSpc>
        <a:spcBef>
          <a:spcPts val="0"/>
        </a:spcBef>
        <a:spcAft>
          <a:spcPts val="0"/>
        </a:spcAft>
        <a:buClrTx/>
        <a:buSzPct val="100000"/>
        <a:buFontTx/>
        <a:buChar char="–"/>
        <a:tabLst/>
        <a:defRPr b="1" baseline="0" cap="none" i="0" spc="0" strike="noStrike" sz="2600" u="none">
          <a:ln>
            <a:noFill/>
          </a:ln>
          <a:solidFill>
            <a:srgbClr val="4E4E4E"/>
          </a:solidFill>
          <a:uFillTx/>
          <a:latin typeface="+mn-lt"/>
          <a:ea typeface="+mn-ea"/>
          <a:cs typeface="+mn-cs"/>
          <a:sym typeface="Helvetica"/>
        </a:defRPr>
      </a:lvl2pPr>
      <a:lvl3pPr marL="1162050" marR="0" indent="-247650" algn="ctr" defTabSz="429768" rtl="0" latinLnBrk="0">
        <a:lnSpc>
          <a:spcPts val="7500"/>
        </a:lnSpc>
        <a:spcBef>
          <a:spcPts val="0"/>
        </a:spcBef>
        <a:spcAft>
          <a:spcPts val="0"/>
        </a:spcAft>
        <a:buClrTx/>
        <a:buSzPct val="100000"/>
        <a:buFontTx/>
        <a:buChar char="•"/>
        <a:tabLst/>
        <a:defRPr b="1" baseline="0" cap="none" i="0" spc="0" strike="noStrike" sz="2600" u="none">
          <a:ln>
            <a:noFill/>
          </a:ln>
          <a:solidFill>
            <a:srgbClr val="4E4E4E"/>
          </a:solidFill>
          <a:uFillTx/>
          <a:latin typeface="+mn-lt"/>
          <a:ea typeface="+mn-ea"/>
          <a:cs typeface="+mn-cs"/>
          <a:sym typeface="Helvetica"/>
        </a:defRPr>
      </a:lvl3pPr>
      <a:lvl4pPr marL="1668779" marR="0" indent="-297179" algn="ctr" defTabSz="429768" rtl="0" latinLnBrk="0">
        <a:lnSpc>
          <a:spcPts val="7500"/>
        </a:lnSpc>
        <a:spcBef>
          <a:spcPts val="0"/>
        </a:spcBef>
        <a:spcAft>
          <a:spcPts val="0"/>
        </a:spcAft>
        <a:buClrTx/>
        <a:buSzPct val="100000"/>
        <a:buFontTx/>
        <a:buChar char="–"/>
        <a:tabLst/>
        <a:defRPr b="1" baseline="0" cap="none" i="0" spc="0" strike="noStrike" sz="2600" u="none">
          <a:ln>
            <a:noFill/>
          </a:ln>
          <a:solidFill>
            <a:srgbClr val="4E4E4E"/>
          </a:solidFill>
          <a:uFillTx/>
          <a:latin typeface="+mn-lt"/>
          <a:ea typeface="+mn-ea"/>
          <a:cs typeface="+mn-cs"/>
          <a:sym typeface="Helvetica"/>
        </a:defRPr>
      </a:lvl4pPr>
      <a:lvl5pPr marL="2159000" marR="0" indent="-330200" algn="ctr" defTabSz="429768" rtl="0" latinLnBrk="0">
        <a:lnSpc>
          <a:spcPts val="7500"/>
        </a:lnSpc>
        <a:spcBef>
          <a:spcPts val="0"/>
        </a:spcBef>
        <a:spcAft>
          <a:spcPts val="0"/>
        </a:spcAft>
        <a:buClrTx/>
        <a:buSzPct val="100000"/>
        <a:buFontTx/>
        <a:buChar char="»"/>
        <a:tabLst/>
        <a:defRPr b="1" baseline="0" cap="none" i="0" spc="0" strike="noStrike" sz="2600" u="none">
          <a:ln>
            <a:noFill/>
          </a:ln>
          <a:solidFill>
            <a:srgbClr val="4E4E4E"/>
          </a:solidFill>
          <a:uFillTx/>
          <a:latin typeface="+mn-lt"/>
          <a:ea typeface="+mn-ea"/>
          <a:cs typeface="+mn-cs"/>
          <a:sym typeface="Helvetica"/>
        </a:defRPr>
      </a:lvl5pPr>
      <a:lvl6pPr marL="0" marR="0" indent="2286000" algn="ctr" defTabSz="429768" rtl="0" latinLnBrk="0">
        <a:lnSpc>
          <a:spcPts val="7500"/>
        </a:lnSpc>
        <a:spcBef>
          <a:spcPts val="0"/>
        </a:spcBef>
        <a:spcAft>
          <a:spcPts val="0"/>
        </a:spcAft>
        <a:buClrTx/>
        <a:buSzTx/>
        <a:buFontTx/>
        <a:buNone/>
        <a:tabLst/>
        <a:defRPr b="1" baseline="0" cap="none" i="0" spc="0" strike="noStrike" sz="2600" u="none">
          <a:ln>
            <a:noFill/>
          </a:ln>
          <a:solidFill>
            <a:srgbClr val="4E4E4E"/>
          </a:solidFill>
          <a:uFillTx/>
          <a:latin typeface="+mn-lt"/>
          <a:ea typeface="+mn-ea"/>
          <a:cs typeface="+mn-cs"/>
          <a:sym typeface="Helvetica"/>
        </a:defRPr>
      </a:lvl6pPr>
      <a:lvl7pPr marL="0" marR="0" indent="2743200" algn="ctr" defTabSz="429768" rtl="0" latinLnBrk="0">
        <a:lnSpc>
          <a:spcPts val="7500"/>
        </a:lnSpc>
        <a:spcBef>
          <a:spcPts val="0"/>
        </a:spcBef>
        <a:spcAft>
          <a:spcPts val="0"/>
        </a:spcAft>
        <a:buClrTx/>
        <a:buSzTx/>
        <a:buFontTx/>
        <a:buNone/>
        <a:tabLst/>
        <a:defRPr b="1" baseline="0" cap="none" i="0" spc="0" strike="noStrike" sz="2600" u="none">
          <a:ln>
            <a:noFill/>
          </a:ln>
          <a:solidFill>
            <a:srgbClr val="4E4E4E"/>
          </a:solidFill>
          <a:uFillTx/>
          <a:latin typeface="+mn-lt"/>
          <a:ea typeface="+mn-ea"/>
          <a:cs typeface="+mn-cs"/>
          <a:sym typeface="Helvetica"/>
        </a:defRPr>
      </a:lvl7pPr>
      <a:lvl8pPr marL="0" marR="0" indent="3200400" algn="ctr" defTabSz="429768" rtl="0" latinLnBrk="0">
        <a:lnSpc>
          <a:spcPts val="7500"/>
        </a:lnSpc>
        <a:spcBef>
          <a:spcPts val="0"/>
        </a:spcBef>
        <a:spcAft>
          <a:spcPts val="0"/>
        </a:spcAft>
        <a:buClrTx/>
        <a:buSzTx/>
        <a:buFontTx/>
        <a:buNone/>
        <a:tabLst/>
        <a:defRPr b="1" baseline="0" cap="none" i="0" spc="0" strike="noStrike" sz="2600" u="none">
          <a:ln>
            <a:noFill/>
          </a:ln>
          <a:solidFill>
            <a:srgbClr val="4E4E4E"/>
          </a:solidFill>
          <a:uFillTx/>
          <a:latin typeface="+mn-lt"/>
          <a:ea typeface="+mn-ea"/>
          <a:cs typeface="+mn-cs"/>
          <a:sym typeface="Helvetica"/>
        </a:defRPr>
      </a:lvl8pPr>
      <a:lvl9pPr marL="0" marR="0" indent="3657600" algn="ctr" defTabSz="429768" rtl="0" latinLnBrk="0">
        <a:lnSpc>
          <a:spcPts val="7500"/>
        </a:lnSpc>
        <a:spcBef>
          <a:spcPts val="0"/>
        </a:spcBef>
        <a:spcAft>
          <a:spcPts val="0"/>
        </a:spcAft>
        <a:buClrTx/>
        <a:buSzTx/>
        <a:buFontTx/>
        <a:buNone/>
        <a:tabLst/>
        <a:defRPr b="1" baseline="0" cap="none" i="0" spc="0" strike="noStrike" sz="2600" u="none">
          <a:ln>
            <a:noFill/>
          </a:ln>
          <a:solidFill>
            <a:srgbClr val="4E4E4E"/>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en.wikipedia.org/wiki/Microphone" TargetMode="External"/><Relationship Id="rId3" Type="http://schemas.openxmlformats.org/officeDocument/2006/relationships/hyperlink" Target="https://en.wikipedia.org/wiki/Fastener" TargetMode="External"/><Relationship Id="rId4" Type="http://schemas.openxmlformats.org/officeDocument/2006/relationships/image" Target="../media/image1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hyperlink" Target="https://www.bhphotovideo.com/explora/audio/buying-guide/shotgun-microphones"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 Id="rId3" Type="http://schemas.openxmlformats.org/officeDocument/2006/relationships/image" Target="../media/image18.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 Id="rId3" Type="http://schemas.openxmlformats.org/officeDocument/2006/relationships/image" Target="../media/image2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9.png"/><Relationship Id="rId4" Type="http://schemas.openxmlformats.org/officeDocument/2006/relationships/image" Target="../media/image28.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2.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 Id="rId3" Type="http://schemas.openxmlformats.org/officeDocument/2006/relationships/image" Target="../media/image4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6.jpeg"/><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39.jpeg"/><Relationship Id="rId6" Type="http://schemas.openxmlformats.org/officeDocument/2006/relationships/image" Target="../media/image40.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9.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Video Production 101"/>
          <p:cNvSpPr txBox="1"/>
          <p:nvPr/>
        </p:nvSpPr>
        <p:spPr>
          <a:xfrm>
            <a:off x="-188417" y="304800"/>
            <a:ext cx="8202117" cy="8564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5400">
                <a:latin typeface="Arial"/>
                <a:ea typeface="Arial"/>
                <a:cs typeface="Arial"/>
                <a:sym typeface="Arial"/>
              </a:defRPr>
            </a:lvl1pPr>
          </a:lstStyle>
          <a:p>
            <a:pPr/>
            <a:r>
              <a:t>Video Production 101</a:t>
            </a:r>
          </a:p>
        </p:txBody>
      </p:sp>
      <p:pic>
        <p:nvPicPr>
          <p:cNvPr id="101" name="island.jpg" descr="island.jpg"/>
          <p:cNvPicPr>
            <a:picLocks noChangeAspect="1"/>
          </p:cNvPicPr>
          <p:nvPr/>
        </p:nvPicPr>
        <p:blipFill>
          <a:blip r:embed="rId2">
            <a:extLst/>
          </a:blip>
          <a:stretch>
            <a:fillRect/>
          </a:stretch>
        </p:blipFill>
        <p:spPr>
          <a:xfrm>
            <a:off x="7300093" y="4939704"/>
            <a:ext cx="1737708" cy="1921701"/>
          </a:xfrm>
          <a:prstGeom prst="rect">
            <a:avLst/>
          </a:prstGeom>
          <a:ln w="12700">
            <a:miter lim="400000"/>
          </a:ln>
        </p:spPr>
      </p:pic>
      <p:pic>
        <p:nvPicPr>
          <p:cNvPr id="102" name="Image" descr="Image"/>
          <p:cNvPicPr>
            <a:picLocks noChangeAspect="1"/>
          </p:cNvPicPr>
          <p:nvPr/>
        </p:nvPicPr>
        <p:blipFill>
          <a:blip r:embed="rId3">
            <a:extLst/>
          </a:blip>
          <a:stretch>
            <a:fillRect/>
          </a:stretch>
        </p:blipFill>
        <p:spPr>
          <a:xfrm>
            <a:off x="560437" y="1348257"/>
            <a:ext cx="6440110" cy="4773733"/>
          </a:xfrm>
          <a:prstGeom prst="rect">
            <a:avLst/>
          </a:prstGeom>
          <a:ln w="635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00"/>
                                        </p:tgtEl>
                                        <p:attrNameLst>
                                          <p:attrName>style.visibility</p:attrName>
                                        </p:attrNameLst>
                                      </p:cBhvr>
                                      <p:to>
                                        <p:strVal val="visible"/>
                                      </p:to>
                                    </p:set>
                                    <p:animEffect filter="dissolve" transition="in">
                                      <p:cBhvr>
                                        <p:cTn id="7"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Dolly"/>
          <p:cNvSpPr txBox="1"/>
          <p:nvPr>
            <p:ph type="title"/>
          </p:nvPr>
        </p:nvSpPr>
        <p:spPr>
          <a:xfrm>
            <a:off x="457200" y="274637"/>
            <a:ext cx="8229600" cy="1143001"/>
          </a:xfrm>
          <a:prstGeom prst="rect">
            <a:avLst/>
          </a:prstGeom>
        </p:spPr>
        <p:txBody>
          <a:bodyPr/>
          <a:lstStyle/>
          <a:p>
            <a:pPr/>
            <a:r>
              <a:rPr b="1" sz="7200"/>
              <a:t>Dolly</a:t>
            </a:r>
            <a:r>
              <a:t> </a:t>
            </a:r>
          </a:p>
        </p:txBody>
      </p:sp>
      <p:sp>
        <p:nvSpPr>
          <p:cNvPr id="153" name="A cart that the camera and crew sits on to create smooth camera movement over uneven surfaces."/>
          <p:cNvSpPr txBox="1"/>
          <p:nvPr>
            <p:ph type="body" idx="1"/>
          </p:nvPr>
        </p:nvSpPr>
        <p:spPr>
          <a:xfrm>
            <a:off x="457200" y="1600200"/>
            <a:ext cx="8229600" cy="4525963"/>
          </a:xfrm>
          <a:prstGeom prst="rect">
            <a:avLst/>
          </a:prstGeom>
        </p:spPr>
        <p:txBody>
          <a:bodyPr/>
          <a:lstStyle/>
          <a:p>
            <a:pPr marL="342900" indent="-342900">
              <a:lnSpc>
                <a:spcPct val="80000"/>
              </a:lnSpc>
              <a:buSzTx/>
              <a:buNone/>
            </a:pPr>
            <a:r>
              <a:t>   </a:t>
            </a:r>
            <a:r>
              <a:rPr sz="2800"/>
              <a:t>A cart/wheels that the camera and crew sits on to create </a:t>
            </a:r>
            <a:r>
              <a:rPr sz="2800">
                <a:solidFill>
                  <a:srgbClr val="FF0000"/>
                </a:solidFill>
              </a:rPr>
              <a:t>smooth camera movement</a:t>
            </a:r>
            <a:r>
              <a:rPr sz="2800"/>
              <a:t> over uneven surfaces.</a:t>
            </a:r>
          </a:p>
        </p:txBody>
      </p:sp>
      <p:pic>
        <p:nvPicPr>
          <p:cNvPr id="154" name="dolly cart2.jpeg" descr="dolly cart2.jpeg"/>
          <p:cNvPicPr>
            <a:picLocks noChangeAspect="1"/>
          </p:cNvPicPr>
          <p:nvPr/>
        </p:nvPicPr>
        <p:blipFill>
          <a:blip r:embed="rId2">
            <a:extLst/>
          </a:blip>
          <a:stretch>
            <a:fillRect/>
          </a:stretch>
        </p:blipFill>
        <p:spPr>
          <a:xfrm>
            <a:off x="1524000" y="3352800"/>
            <a:ext cx="1828800" cy="1314450"/>
          </a:xfrm>
          <a:prstGeom prst="rect">
            <a:avLst/>
          </a:prstGeom>
          <a:ln w="12700">
            <a:miter lim="400000"/>
          </a:ln>
        </p:spPr>
      </p:pic>
      <p:pic>
        <p:nvPicPr>
          <p:cNvPr id="155" name="dolly cart 3.jpeg" descr="dolly cart 3.jpeg"/>
          <p:cNvPicPr>
            <a:picLocks noChangeAspect="1"/>
          </p:cNvPicPr>
          <p:nvPr/>
        </p:nvPicPr>
        <p:blipFill>
          <a:blip r:embed="rId3">
            <a:extLst/>
          </a:blip>
          <a:stretch>
            <a:fillRect/>
          </a:stretch>
        </p:blipFill>
        <p:spPr>
          <a:xfrm>
            <a:off x="1524000" y="5105400"/>
            <a:ext cx="1803400" cy="1236663"/>
          </a:xfrm>
          <a:prstGeom prst="rect">
            <a:avLst/>
          </a:prstGeom>
          <a:ln w="12700">
            <a:miter lim="400000"/>
          </a:ln>
        </p:spPr>
      </p:pic>
      <p:pic>
        <p:nvPicPr>
          <p:cNvPr id="156" name="dolly cart.jpeg" descr="dolly cart.jpeg"/>
          <p:cNvPicPr>
            <a:picLocks noChangeAspect="1"/>
          </p:cNvPicPr>
          <p:nvPr/>
        </p:nvPicPr>
        <p:blipFill>
          <a:blip r:embed="rId4">
            <a:extLst/>
          </a:blip>
          <a:stretch>
            <a:fillRect/>
          </a:stretch>
        </p:blipFill>
        <p:spPr>
          <a:xfrm>
            <a:off x="3733800" y="3657600"/>
            <a:ext cx="2425700" cy="1431925"/>
          </a:xfrm>
          <a:prstGeom prst="rect">
            <a:avLst/>
          </a:prstGeom>
          <a:ln w="12700">
            <a:miter lim="400000"/>
          </a:ln>
        </p:spPr>
      </p:pic>
      <p:pic>
        <p:nvPicPr>
          <p:cNvPr id="157" name="dolly2.jpeg" descr="dolly2.jpeg"/>
          <p:cNvPicPr>
            <a:picLocks noChangeAspect="1"/>
          </p:cNvPicPr>
          <p:nvPr/>
        </p:nvPicPr>
        <p:blipFill>
          <a:blip r:embed="rId5">
            <a:extLst/>
          </a:blip>
          <a:stretch>
            <a:fillRect/>
          </a:stretch>
        </p:blipFill>
        <p:spPr>
          <a:xfrm>
            <a:off x="6553200" y="3048000"/>
            <a:ext cx="2239964" cy="341788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Boom Microphone."/>
          <p:cNvSpPr txBox="1"/>
          <p:nvPr>
            <p:ph type="title"/>
          </p:nvPr>
        </p:nvSpPr>
        <p:spPr>
          <a:xfrm>
            <a:off x="698500" y="261937"/>
            <a:ext cx="8229600" cy="1143001"/>
          </a:xfrm>
          <a:prstGeom prst="rect">
            <a:avLst/>
          </a:prstGeom>
        </p:spPr>
        <p:txBody>
          <a:bodyPr/>
          <a:lstStyle>
            <a:lvl1pPr>
              <a:defRPr b="1" sz="7000"/>
            </a:lvl1pPr>
          </a:lstStyle>
          <a:p>
            <a:pPr/>
            <a:r>
              <a:t>Boom Microphone.</a:t>
            </a:r>
          </a:p>
        </p:txBody>
      </p:sp>
      <p:sp>
        <p:nvSpPr>
          <p:cNvPr id="160" name="A microphone attached to a rod or boom pole, and held close to the subject without getting into the shot. To get better sound quality"/>
          <p:cNvSpPr txBox="1"/>
          <p:nvPr>
            <p:ph type="body" idx="1"/>
          </p:nvPr>
        </p:nvSpPr>
        <p:spPr>
          <a:xfrm>
            <a:off x="419100" y="1422400"/>
            <a:ext cx="8305800" cy="4525963"/>
          </a:xfrm>
          <a:prstGeom prst="rect">
            <a:avLst/>
          </a:prstGeom>
        </p:spPr>
        <p:txBody>
          <a:bodyPr/>
          <a:lstStyle/>
          <a:p>
            <a:pPr lvl="1" marL="0" indent="457200">
              <a:lnSpc>
                <a:spcPct val="90000"/>
              </a:lnSpc>
              <a:buSzTx/>
              <a:buNone/>
              <a:defRPr sz="3100"/>
            </a:pPr>
            <a:r>
              <a:t>   A </a:t>
            </a:r>
            <a:r>
              <a:rPr>
                <a:solidFill>
                  <a:srgbClr val="FF0000"/>
                </a:solidFill>
              </a:rPr>
              <a:t>microphone</a:t>
            </a:r>
            <a:r>
              <a:t> attached to a </a:t>
            </a:r>
            <a:r>
              <a:rPr>
                <a:solidFill>
                  <a:srgbClr val="FF0000"/>
                </a:solidFill>
              </a:rPr>
              <a:t>rod or boom pole</a:t>
            </a:r>
            <a:r>
              <a:t>, and held close to the subject without getting into the shot. To get better sound quality </a:t>
            </a:r>
          </a:p>
        </p:txBody>
      </p:sp>
      <p:pic>
        <p:nvPicPr>
          <p:cNvPr id="161" name="Image" descr="Image"/>
          <p:cNvPicPr>
            <a:picLocks noChangeAspect="1"/>
          </p:cNvPicPr>
          <p:nvPr/>
        </p:nvPicPr>
        <p:blipFill>
          <a:blip r:embed="rId2">
            <a:extLst/>
          </a:blip>
          <a:stretch>
            <a:fillRect/>
          </a:stretch>
        </p:blipFill>
        <p:spPr>
          <a:xfrm>
            <a:off x="5650064" y="3463508"/>
            <a:ext cx="3712813" cy="3723303"/>
          </a:xfrm>
          <a:prstGeom prst="rect">
            <a:avLst/>
          </a:prstGeom>
          <a:ln w="12700">
            <a:miter lim="400000"/>
          </a:ln>
        </p:spPr>
      </p:pic>
      <p:pic>
        <p:nvPicPr>
          <p:cNvPr id="162" name="Image" descr="Image"/>
          <p:cNvPicPr>
            <a:picLocks noChangeAspect="1"/>
          </p:cNvPicPr>
          <p:nvPr/>
        </p:nvPicPr>
        <p:blipFill>
          <a:blip r:embed="rId3">
            <a:extLst/>
          </a:blip>
          <a:stretch>
            <a:fillRect/>
          </a:stretch>
        </p:blipFill>
        <p:spPr>
          <a:xfrm>
            <a:off x="1259879" y="3204721"/>
            <a:ext cx="2492422" cy="335187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A lavalier microphone (or lavalier (also known as a lav, lapel mic) is a small microphone used for speaking applications in order to allow for hands-free operation. They are most commonly provided with small clips for attaching to collars, ties, or other clothing."/>
          <p:cNvSpPr txBox="1"/>
          <p:nvPr>
            <p:ph type="subTitle" sz="half" idx="1"/>
          </p:nvPr>
        </p:nvSpPr>
        <p:spPr>
          <a:xfrm>
            <a:off x="4814738" y="584200"/>
            <a:ext cx="4123334" cy="4945956"/>
          </a:xfrm>
          <a:prstGeom prst="rect">
            <a:avLst/>
          </a:prstGeom>
        </p:spPr>
        <p:txBody>
          <a:bodyPr/>
          <a:lstStyle/>
          <a:p>
            <a:pPr algn="l" defTabSz="457200">
              <a:lnSpc>
                <a:spcPts val="5000"/>
              </a:lnSpc>
              <a:spcBef>
                <a:spcPts val="0"/>
              </a:spcBef>
              <a:defRPr sz="2300">
                <a:solidFill>
                  <a:srgbClr val="222222"/>
                </a:solidFill>
                <a:latin typeface="+mn-lt"/>
                <a:ea typeface="+mn-ea"/>
                <a:cs typeface="+mn-cs"/>
                <a:sym typeface="Helvetica"/>
              </a:defRPr>
            </a:pPr>
            <a:r>
              <a:rPr b="1" sz="2900" u="sng">
                <a:solidFill>
                  <a:srgbClr val="FF2222"/>
                </a:solidFill>
              </a:rPr>
              <a:t>A lavalier microphone </a:t>
            </a:r>
            <a:r>
              <a:t>(or </a:t>
            </a:r>
            <a:r>
              <a:rPr b="1"/>
              <a:t>lavalier</a:t>
            </a:r>
            <a:r>
              <a:t> (also known as a </a:t>
            </a:r>
            <a:r>
              <a:rPr b="1"/>
              <a:t>lav</a:t>
            </a:r>
            <a:r>
              <a:t>, </a:t>
            </a:r>
            <a:r>
              <a:rPr b="1"/>
              <a:t>lapel mic) </a:t>
            </a:r>
            <a:r>
              <a:t>is a small </a:t>
            </a:r>
            <a:r>
              <a:rPr>
                <a:solidFill>
                  <a:srgbClr val="0B0080"/>
                </a:solidFill>
                <a:hlinkClick r:id="rId2" invalidUrl="" action="" tgtFrame="" tooltip="" history="1" highlightClick="0" endSnd="0"/>
              </a:rPr>
              <a:t>microphone</a:t>
            </a:r>
            <a:r>
              <a:t> used for speaking applications in order to allow for </a:t>
            </a:r>
            <a:r>
              <a:rPr b="1" u="sng"/>
              <a:t>hands-free operation</a:t>
            </a:r>
            <a:r>
              <a:rPr b="1"/>
              <a:t>.</a:t>
            </a:r>
            <a:r>
              <a:t> They are most commonly provided with </a:t>
            </a:r>
            <a:r>
              <a:rPr b="1" u="sng"/>
              <a:t>small </a:t>
            </a:r>
            <a:r>
              <a:rPr b="1" u="sng">
                <a:solidFill>
                  <a:srgbClr val="0B0080"/>
                </a:solidFill>
                <a:hlinkClick r:id="rId3" invalidUrl="" action="" tgtFrame="" tooltip="" history="1" highlightClick="0" endSnd="0"/>
              </a:rPr>
              <a:t>clips</a:t>
            </a:r>
            <a:r>
              <a:t> for attaching to collars, ties, or other clothing.</a:t>
            </a:r>
          </a:p>
        </p:txBody>
      </p:sp>
      <p:pic>
        <p:nvPicPr>
          <p:cNvPr id="165" name="Azden_EX_503L_EX_503L_Omnidirectional_Lavalier_Microphone_204752.jpg" descr="Azden_EX_503L_EX_503L_Omnidirectional_Lavalier_Microphone_204752.jpg"/>
          <p:cNvPicPr>
            <a:picLocks noChangeAspect="1"/>
          </p:cNvPicPr>
          <p:nvPr/>
        </p:nvPicPr>
        <p:blipFill>
          <a:blip r:embed="rId4">
            <a:extLst/>
          </a:blip>
          <a:stretch>
            <a:fillRect/>
          </a:stretch>
        </p:blipFill>
        <p:spPr>
          <a:xfrm>
            <a:off x="261292" y="756096"/>
            <a:ext cx="4271964" cy="427196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extLst/>
          </a:blip>
          <a:stretch>
            <a:fillRect/>
          </a:stretch>
        </p:blipFill>
        <p:spPr>
          <a:xfrm>
            <a:off x="-31403" y="-134789"/>
            <a:ext cx="5173106" cy="3448738"/>
          </a:xfrm>
          <a:prstGeom prst="rect">
            <a:avLst/>
          </a:prstGeom>
          <a:ln w="12700">
            <a:miter lim="400000"/>
          </a:ln>
        </p:spPr>
      </p:pic>
      <p:sp>
        <p:nvSpPr>
          <p:cNvPr id="168" name="Shotgun Microphone…"/>
          <p:cNvSpPr txBox="1"/>
          <p:nvPr>
            <p:ph type="subTitle" idx="1"/>
          </p:nvPr>
        </p:nvSpPr>
        <p:spPr>
          <a:xfrm>
            <a:off x="760214" y="3269563"/>
            <a:ext cx="7303096" cy="3766486"/>
          </a:xfrm>
          <a:prstGeom prst="rect">
            <a:avLst/>
          </a:prstGeom>
        </p:spPr>
        <p:txBody>
          <a:bodyPr/>
          <a:lstStyle/>
          <a:p>
            <a:pPr algn="l">
              <a:defRPr b="1" sz="4900" u="sng">
                <a:solidFill>
                  <a:srgbClr val="FF0000"/>
                </a:solidFill>
              </a:defRPr>
            </a:pPr>
            <a:r>
              <a:t>Shotgun Microphone</a:t>
            </a:r>
          </a:p>
          <a:p>
            <a:pPr algn="l" defTabSz="457200">
              <a:lnSpc>
                <a:spcPts val="5200"/>
              </a:lnSpc>
              <a:spcBef>
                <a:spcPts val="0"/>
              </a:spcBef>
              <a:defRPr sz="2500">
                <a:solidFill>
                  <a:srgbClr val="333333"/>
                </a:solidFill>
                <a:latin typeface="Century Gothic"/>
                <a:ea typeface="Century Gothic"/>
                <a:cs typeface="Century Gothic"/>
                <a:sym typeface="Century Gothic"/>
              </a:defRPr>
            </a:pPr>
            <a:r>
              <a:t>* </a:t>
            </a:r>
            <a:r>
              <a:rPr b="1"/>
              <a:t>Effective on-camera tool for sound capture</a:t>
            </a:r>
            <a:r>
              <a:t>, </a:t>
            </a:r>
          </a:p>
          <a:p>
            <a:pPr algn="l" defTabSz="457200">
              <a:lnSpc>
                <a:spcPts val="5200"/>
              </a:lnSpc>
              <a:spcBef>
                <a:spcPts val="0"/>
              </a:spcBef>
              <a:defRPr sz="2500">
                <a:solidFill>
                  <a:srgbClr val="333333"/>
                </a:solidFill>
                <a:latin typeface="Century Gothic"/>
                <a:ea typeface="Century Gothic"/>
                <a:cs typeface="Century Gothic"/>
                <a:sym typeface="Century Gothic"/>
              </a:defRPr>
            </a:pPr>
            <a:r>
              <a:t>* </a:t>
            </a:r>
            <a:r>
              <a:rPr b="1"/>
              <a:t>Ability to </a:t>
            </a:r>
            <a:r>
              <a:rPr b="1" u="sng"/>
              <a:t>reject</a:t>
            </a:r>
            <a:r>
              <a:rPr b="1"/>
              <a:t> sound from the sides and rear</a:t>
            </a:r>
            <a:endParaRPr b="1"/>
          </a:p>
          <a:p>
            <a:pPr algn="l" defTabSz="457200">
              <a:lnSpc>
                <a:spcPts val="5200"/>
              </a:lnSpc>
              <a:spcBef>
                <a:spcPts val="0"/>
              </a:spcBef>
              <a:defRPr sz="2500">
                <a:solidFill>
                  <a:srgbClr val="333333"/>
                </a:solidFill>
                <a:latin typeface="Century Gothic"/>
                <a:ea typeface="Century Gothic"/>
                <a:cs typeface="Century Gothic"/>
                <a:sym typeface="Century Gothic"/>
              </a:defRPr>
            </a:pPr>
            <a:r>
              <a:rPr b="1"/>
              <a:t>* </a:t>
            </a:r>
            <a:r>
              <a:rPr b="1" u="sng"/>
              <a:t>Prioritizes</a:t>
            </a:r>
            <a:r>
              <a:rPr b="1"/>
              <a:t> the sound </a:t>
            </a:r>
            <a:r>
              <a:rPr b="1" u="sng"/>
              <a:t>in front of the mic.</a:t>
            </a:r>
          </a:p>
        </p:txBody>
      </p:sp>
      <p:sp>
        <p:nvSpPr>
          <p:cNvPr id="169" name="Strawberry"/>
          <p:cNvSpPr/>
          <p:nvPr/>
        </p:nvSpPr>
        <p:spPr>
          <a:xfrm>
            <a:off x="7246663" y="1225288"/>
            <a:ext cx="1305474" cy="1232424"/>
          </a:xfrm>
          <a:custGeom>
            <a:avLst/>
            <a:gdLst/>
            <a:ahLst/>
            <a:cxnLst>
              <a:cxn ang="0">
                <a:pos x="wd2" y="hd2"/>
              </a:cxn>
              <a:cxn ang="5400000">
                <a:pos x="wd2" y="hd2"/>
              </a:cxn>
              <a:cxn ang="10800000">
                <a:pos x="wd2" y="hd2"/>
              </a:cxn>
              <a:cxn ang="16200000">
                <a:pos x="wd2" y="hd2"/>
              </a:cxn>
            </a:cxnLst>
            <a:rect l="0" t="0" r="r" b="b"/>
            <a:pathLst>
              <a:path w="21313" h="21038" fill="norm" stroke="1" extrusionOk="0">
                <a:moveTo>
                  <a:pt x="13179" y="0"/>
                </a:moveTo>
                <a:cubicBezTo>
                  <a:pt x="13108" y="1"/>
                  <a:pt x="13046" y="77"/>
                  <a:pt x="13080" y="160"/>
                </a:cubicBezTo>
                <a:cubicBezTo>
                  <a:pt x="13369" y="847"/>
                  <a:pt x="13497" y="1717"/>
                  <a:pt x="13555" y="2402"/>
                </a:cubicBezTo>
                <a:cubicBezTo>
                  <a:pt x="11768" y="261"/>
                  <a:pt x="8811" y="-67"/>
                  <a:pt x="5064" y="3333"/>
                </a:cubicBezTo>
                <a:cubicBezTo>
                  <a:pt x="873" y="7137"/>
                  <a:pt x="447" y="14101"/>
                  <a:pt x="31" y="16885"/>
                </a:cubicBezTo>
                <a:cubicBezTo>
                  <a:pt x="-244" y="18727"/>
                  <a:pt x="1353" y="21065"/>
                  <a:pt x="3473" y="21032"/>
                </a:cubicBezTo>
                <a:cubicBezTo>
                  <a:pt x="6168" y="20991"/>
                  <a:pt x="12821" y="21533"/>
                  <a:pt x="17012" y="17729"/>
                </a:cubicBezTo>
                <a:cubicBezTo>
                  <a:pt x="20759" y="14329"/>
                  <a:pt x="20866" y="11224"/>
                  <a:pt x="19091" y="9071"/>
                </a:cubicBezTo>
                <a:cubicBezTo>
                  <a:pt x="19731" y="9228"/>
                  <a:pt x="20536" y="9485"/>
                  <a:pt x="21147" y="9880"/>
                </a:cubicBezTo>
                <a:cubicBezTo>
                  <a:pt x="21244" y="9943"/>
                  <a:pt x="21356" y="9826"/>
                  <a:pt x="21296" y="9724"/>
                </a:cubicBezTo>
                <a:cubicBezTo>
                  <a:pt x="20096" y="7685"/>
                  <a:pt x="18761" y="6941"/>
                  <a:pt x="18761" y="6941"/>
                </a:cubicBezTo>
                <a:cubicBezTo>
                  <a:pt x="18761" y="6941"/>
                  <a:pt x="19632" y="6617"/>
                  <a:pt x="20246" y="6593"/>
                </a:cubicBezTo>
                <a:cubicBezTo>
                  <a:pt x="20345" y="6589"/>
                  <a:pt x="20388" y="6460"/>
                  <a:pt x="20312" y="6393"/>
                </a:cubicBezTo>
                <a:cubicBezTo>
                  <a:pt x="19435" y="5617"/>
                  <a:pt x="18628" y="4958"/>
                  <a:pt x="17666" y="4518"/>
                </a:cubicBezTo>
                <a:cubicBezTo>
                  <a:pt x="17385" y="3460"/>
                  <a:pt x="16875" y="2532"/>
                  <a:pt x="16264" y="1515"/>
                </a:cubicBezTo>
                <a:cubicBezTo>
                  <a:pt x="16211" y="1427"/>
                  <a:pt x="16082" y="1453"/>
                  <a:pt x="16064" y="1556"/>
                </a:cubicBezTo>
                <a:cubicBezTo>
                  <a:pt x="15955" y="2188"/>
                  <a:pt x="15526" y="3042"/>
                  <a:pt x="15526" y="3042"/>
                </a:cubicBezTo>
                <a:cubicBezTo>
                  <a:pt x="15526" y="3042"/>
                  <a:pt x="15010" y="1556"/>
                  <a:pt x="13248" y="27"/>
                </a:cubicBezTo>
                <a:cubicBezTo>
                  <a:pt x="13226" y="7"/>
                  <a:pt x="13202" y="0"/>
                  <a:pt x="13179" y="0"/>
                </a:cubicBezTo>
                <a:close/>
              </a:path>
            </a:pathLst>
          </a:custGeom>
          <a:gradFill>
            <a:gsLst>
              <a:gs pos="0">
                <a:srgbClr val="FFFF99"/>
              </a:gs>
              <a:gs pos="100000">
                <a:srgbClr val="767646"/>
              </a:gs>
            </a:gsLst>
          </a:gradFill>
          <a:ln>
            <a:solidFill>
              <a:srgbClr val="000000"/>
            </a:solidFill>
          </a:ln>
        </p:spPr>
        <p:txBody>
          <a:bodyPr lIns="45718" tIns="45718" rIns="45718" bIns="45718"/>
          <a:lstStyle/>
          <a:p>
            <a:pPr>
              <a:defRPr>
                <a:latin typeface="Arial"/>
                <a:ea typeface="Arial"/>
                <a:cs typeface="Arial"/>
                <a:sym typeface="Arial"/>
              </a:defRPr>
            </a:pPr>
          </a:p>
        </p:txBody>
      </p:sp>
      <p:sp>
        <p:nvSpPr>
          <p:cNvPr id="170" name="Yo"/>
          <p:cNvSpPr txBox="1"/>
          <p:nvPr/>
        </p:nvSpPr>
        <p:spPr>
          <a:xfrm>
            <a:off x="7536106" y="1656048"/>
            <a:ext cx="532318" cy="523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vl1pPr>
          </a:lstStyle>
          <a:p>
            <a:pPr/>
            <a:r>
              <a:t>Yo</a:t>
            </a:r>
          </a:p>
        </p:txBody>
      </p:sp>
      <p:sp>
        <p:nvSpPr>
          <p:cNvPr id="171" name="https://www.bhphotovideo.com/explora/audio/buying-guide/shotgun-microphones"/>
          <p:cNvSpPr txBox="1"/>
          <p:nvPr/>
        </p:nvSpPr>
        <p:spPr>
          <a:xfrm>
            <a:off x="274081" y="6405881"/>
            <a:ext cx="8275361" cy="3708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u="sng">
                <a:solidFill>
                  <a:srgbClr val="0000FF"/>
                </a:solidFill>
                <a:uFill>
                  <a:solidFill>
                    <a:srgbClr val="0000FF"/>
                  </a:solidFill>
                </a:uFill>
                <a:hlinkClick r:id="rId3"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3" invalidUrl="" action="" tgtFrame="" tooltip="" history="1" highlightClick="0" endSnd="0"/>
              </a:rPr>
              <a:t>https://www.bhphotovideo.com/explora/audio/buying-guide/shotgun-microphones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Jimmy Jib"/>
          <p:cNvSpPr txBox="1"/>
          <p:nvPr>
            <p:ph type="title"/>
          </p:nvPr>
        </p:nvSpPr>
        <p:spPr>
          <a:xfrm>
            <a:off x="457200" y="274637"/>
            <a:ext cx="8229600" cy="1143001"/>
          </a:xfrm>
          <a:prstGeom prst="rect">
            <a:avLst/>
          </a:prstGeom>
        </p:spPr>
        <p:txBody>
          <a:bodyPr/>
          <a:lstStyle>
            <a:lvl1pPr>
              <a:defRPr b="1" sz="6600" u="sng"/>
            </a:lvl1pPr>
          </a:lstStyle>
          <a:p>
            <a:pPr/>
            <a:r>
              <a:t>Jimmy Jib</a:t>
            </a:r>
          </a:p>
        </p:txBody>
      </p:sp>
      <p:sp>
        <p:nvSpPr>
          <p:cNvPr id="174" name="A mini crane which creates high angle and low angle shots."/>
          <p:cNvSpPr txBox="1"/>
          <p:nvPr>
            <p:ph type="body" idx="1"/>
          </p:nvPr>
        </p:nvSpPr>
        <p:spPr>
          <a:xfrm>
            <a:off x="787400" y="1638300"/>
            <a:ext cx="8001000" cy="4525963"/>
          </a:xfrm>
          <a:prstGeom prst="rect">
            <a:avLst/>
          </a:prstGeom>
        </p:spPr>
        <p:txBody>
          <a:bodyPr/>
          <a:lstStyle>
            <a:lvl1pPr marL="342900" indent="-342900">
              <a:lnSpc>
                <a:spcPct val="90000"/>
              </a:lnSpc>
              <a:spcBef>
                <a:spcPts val="600"/>
              </a:spcBef>
              <a:buSzTx/>
              <a:buNone/>
              <a:defRPr sz="3700"/>
            </a:lvl1pPr>
          </a:lstStyle>
          <a:p>
            <a:pPr/>
            <a:r>
              <a:t>   A mini crane which creates high angle and low angle shots.</a:t>
            </a:r>
          </a:p>
        </p:txBody>
      </p:sp>
      <p:pic>
        <p:nvPicPr>
          <p:cNvPr id="175" name="jib2.jpeg" descr="jib2.jpeg"/>
          <p:cNvPicPr>
            <a:picLocks noChangeAspect="1"/>
          </p:cNvPicPr>
          <p:nvPr/>
        </p:nvPicPr>
        <p:blipFill>
          <a:blip r:embed="rId2">
            <a:extLst/>
          </a:blip>
          <a:stretch>
            <a:fillRect/>
          </a:stretch>
        </p:blipFill>
        <p:spPr>
          <a:xfrm>
            <a:off x="1575960" y="2849953"/>
            <a:ext cx="2402315" cy="3694624"/>
          </a:xfrm>
          <a:prstGeom prst="rect">
            <a:avLst/>
          </a:prstGeom>
          <a:ln w="12700">
            <a:miter lim="400000"/>
          </a:ln>
        </p:spPr>
      </p:pic>
      <p:pic>
        <p:nvPicPr>
          <p:cNvPr id="176" name="jib.jpeg" descr="jib.jpeg"/>
          <p:cNvPicPr>
            <a:picLocks noChangeAspect="1"/>
          </p:cNvPicPr>
          <p:nvPr/>
        </p:nvPicPr>
        <p:blipFill>
          <a:blip r:embed="rId3">
            <a:extLst/>
          </a:blip>
          <a:stretch>
            <a:fillRect/>
          </a:stretch>
        </p:blipFill>
        <p:spPr>
          <a:xfrm>
            <a:off x="5486400" y="2819400"/>
            <a:ext cx="2402315" cy="375573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Tripod"/>
          <p:cNvSpPr txBox="1"/>
          <p:nvPr>
            <p:ph type="ctrTitle"/>
          </p:nvPr>
        </p:nvSpPr>
        <p:spPr>
          <a:xfrm>
            <a:off x="215900" y="174625"/>
            <a:ext cx="7772400" cy="798364"/>
          </a:xfrm>
          <a:prstGeom prst="rect">
            <a:avLst/>
          </a:prstGeom>
        </p:spPr>
        <p:txBody>
          <a:bodyPr/>
          <a:lstStyle>
            <a:lvl1pPr algn="l">
              <a:defRPr b="1" sz="5000" u="sng">
                <a:solidFill>
                  <a:srgbClr val="FF0000"/>
                </a:solidFill>
              </a:defRPr>
            </a:lvl1pPr>
          </a:lstStyle>
          <a:p>
            <a:pPr/>
            <a:r>
              <a:t>Tripod</a:t>
            </a:r>
          </a:p>
        </p:txBody>
      </p:sp>
      <p:sp>
        <p:nvSpPr>
          <p:cNvPr id="179" name="a three-legged stand for supporting a camera or other apparatus"/>
          <p:cNvSpPr txBox="1"/>
          <p:nvPr>
            <p:ph type="subTitle" sz="half" idx="1"/>
          </p:nvPr>
        </p:nvSpPr>
        <p:spPr>
          <a:xfrm>
            <a:off x="38100" y="1231900"/>
            <a:ext cx="6669088" cy="2258099"/>
          </a:xfrm>
          <a:prstGeom prst="rect">
            <a:avLst/>
          </a:prstGeom>
        </p:spPr>
        <p:txBody>
          <a:bodyPr/>
          <a:lstStyle/>
          <a:p>
            <a:pPr algn="l" defTabSz="457200">
              <a:lnSpc>
                <a:spcPts val="5400"/>
              </a:lnSpc>
              <a:spcBef>
                <a:spcPts val="0"/>
              </a:spcBef>
              <a:defRPr b="1" sz="3600">
                <a:solidFill>
                  <a:srgbClr val="222222"/>
                </a:solidFill>
              </a:defRPr>
            </a:pPr>
            <a:r>
              <a:t>a </a:t>
            </a:r>
            <a:r>
              <a:rPr u="sng"/>
              <a:t>three-legged</a:t>
            </a:r>
            <a:r>
              <a:t> stand for supporting </a:t>
            </a:r>
            <a:r>
              <a:rPr u="sng"/>
              <a:t>a camera</a:t>
            </a:r>
            <a:r>
              <a:t> or other apparatus</a:t>
            </a:r>
          </a:p>
        </p:txBody>
      </p:sp>
      <p:pic>
        <p:nvPicPr>
          <p:cNvPr id="180" name="Image" descr="Image"/>
          <p:cNvPicPr>
            <a:picLocks noChangeAspect="1"/>
          </p:cNvPicPr>
          <p:nvPr/>
        </p:nvPicPr>
        <p:blipFill>
          <a:blip r:embed="rId2">
            <a:extLst/>
          </a:blip>
          <a:stretch>
            <a:fillRect/>
          </a:stretch>
        </p:blipFill>
        <p:spPr>
          <a:xfrm>
            <a:off x="4528566" y="3748909"/>
            <a:ext cx="2598714" cy="2598714"/>
          </a:xfrm>
          <a:prstGeom prst="rect">
            <a:avLst/>
          </a:prstGeom>
          <a:ln w="12700">
            <a:miter lim="400000"/>
          </a:ln>
        </p:spPr>
      </p:pic>
      <p:pic>
        <p:nvPicPr>
          <p:cNvPr id="181" name="Image" descr="Image"/>
          <p:cNvPicPr>
            <a:picLocks noChangeAspect="1"/>
          </p:cNvPicPr>
          <p:nvPr/>
        </p:nvPicPr>
        <p:blipFill>
          <a:blip r:embed="rId3">
            <a:extLst/>
          </a:blip>
          <a:stretch>
            <a:fillRect/>
          </a:stretch>
        </p:blipFill>
        <p:spPr>
          <a:xfrm>
            <a:off x="181664" y="3688681"/>
            <a:ext cx="3623293" cy="271917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Monopod"/>
          <p:cNvSpPr txBox="1"/>
          <p:nvPr>
            <p:ph type="ctrTitle"/>
          </p:nvPr>
        </p:nvSpPr>
        <p:spPr>
          <a:xfrm>
            <a:off x="266700" y="60325"/>
            <a:ext cx="3540374" cy="1470025"/>
          </a:xfrm>
          <a:prstGeom prst="rect">
            <a:avLst/>
          </a:prstGeom>
        </p:spPr>
        <p:txBody>
          <a:bodyPr/>
          <a:lstStyle>
            <a:lvl1pPr algn="l">
              <a:defRPr b="1" sz="5700" u="sng">
                <a:solidFill>
                  <a:srgbClr val="FF0000"/>
                </a:solidFill>
              </a:defRPr>
            </a:lvl1pPr>
          </a:lstStyle>
          <a:p>
            <a:pPr/>
            <a:r>
              <a:t>Monopod</a:t>
            </a:r>
          </a:p>
        </p:txBody>
      </p:sp>
      <p:sp>
        <p:nvSpPr>
          <p:cNvPr id="184" name="a one-legged support for a camera or fishing rod."/>
          <p:cNvSpPr txBox="1"/>
          <p:nvPr>
            <p:ph type="subTitle" sz="quarter" idx="1"/>
          </p:nvPr>
        </p:nvSpPr>
        <p:spPr>
          <a:xfrm>
            <a:off x="228600" y="1333500"/>
            <a:ext cx="6400800" cy="1752600"/>
          </a:xfrm>
          <a:prstGeom prst="rect">
            <a:avLst/>
          </a:prstGeom>
        </p:spPr>
        <p:txBody>
          <a:bodyPr/>
          <a:lstStyle>
            <a:lvl1pPr algn="l" defTabSz="457200">
              <a:lnSpc>
                <a:spcPts val="5500"/>
              </a:lnSpc>
              <a:spcBef>
                <a:spcPts val="0"/>
              </a:spcBef>
              <a:defRPr b="1" sz="3700">
                <a:solidFill>
                  <a:srgbClr val="222222"/>
                </a:solidFill>
              </a:defRPr>
            </a:lvl1pPr>
          </a:lstStyle>
          <a:p>
            <a:pPr/>
            <a:r>
              <a:t>a one-legged support for a camera or fishing rod.</a:t>
            </a:r>
          </a:p>
        </p:txBody>
      </p:sp>
      <p:pic>
        <p:nvPicPr>
          <p:cNvPr id="185" name="Image" descr="Image"/>
          <p:cNvPicPr>
            <a:picLocks noChangeAspect="1"/>
          </p:cNvPicPr>
          <p:nvPr/>
        </p:nvPicPr>
        <p:blipFill>
          <a:blip r:embed="rId2">
            <a:extLst/>
          </a:blip>
          <a:stretch>
            <a:fillRect/>
          </a:stretch>
        </p:blipFill>
        <p:spPr>
          <a:xfrm>
            <a:off x="4635500" y="3935908"/>
            <a:ext cx="2823617" cy="2823618"/>
          </a:xfrm>
          <a:prstGeom prst="rect">
            <a:avLst/>
          </a:prstGeom>
          <a:ln w="12700">
            <a:miter lim="400000"/>
          </a:ln>
        </p:spPr>
      </p:pic>
      <p:sp>
        <p:nvSpPr>
          <p:cNvPr id="186" name="New Type of Monopod…"/>
          <p:cNvSpPr txBox="1"/>
          <p:nvPr/>
        </p:nvSpPr>
        <p:spPr>
          <a:xfrm>
            <a:off x="61933" y="5653343"/>
            <a:ext cx="5575792" cy="980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900"/>
            </a:pPr>
            <a:r>
              <a:t>New Type of Monopod</a:t>
            </a:r>
          </a:p>
          <a:p>
            <a:pPr>
              <a:defRPr b="1" sz="2900"/>
            </a:pPr>
            <a:r>
              <a:t>w/Feet</a:t>
            </a:r>
          </a:p>
        </p:txBody>
      </p:sp>
      <p:sp>
        <p:nvSpPr>
          <p:cNvPr id="187" name="Arrow"/>
          <p:cNvSpPr/>
          <p:nvPr/>
        </p:nvSpPr>
        <p:spPr>
          <a:xfrm>
            <a:off x="6578600" y="1129134"/>
            <a:ext cx="1025674" cy="992932"/>
          </a:xfrm>
          <a:prstGeom prst="rightArrow">
            <a:avLst>
              <a:gd name="adj1" fmla="val 32000"/>
              <a:gd name="adj2" fmla="val 66110"/>
            </a:avLst>
          </a:prstGeom>
          <a:solidFill>
            <a:schemeClr val="accent6">
              <a:satOff val="-35873"/>
              <a:lumOff val="-12431"/>
            </a:schemeClr>
          </a:solidFill>
          <a:ln w="25400">
            <a:solidFill>
              <a:schemeClr val="accent3">
                <a:lumOff val="11470"/>
              </a:schemeClr>
            </a:solidFill>
          </a:ln>
        </p:spPr>
        <p:txBody>
          <a:bodyPr lIns="45718" tIns="45718" rIns="45718" bIns="45718"/>
          <a:lstStyle/>
          <a:p>
            <a:pPr/>
          </a:p>
        </p:txBody>
      </p:sp>
      <p:sp>
        <p:nvSpPr>
          <p:cNvPr id="188" name="Arrow"/>
          <p:cNvSpPr/>
          <p:nvPr/>
        </p:nvSpPr>
        <p:spPr>
          <a:xfrm>
            <a:off x="4330700" y="5443711"/>
            <a:ext cx="1025674" cy="992932"/>
          </a:xfrm>
          <a:prstGeom prst="rightArrow">
            <a:avLst>
              <a:gd name="adj1" fmla="val 32000"/>
              <a:gd name="adj2" fmla="val 66110"/>
            </a:avLst>
          </a:prstGeom>
          <a:solidFill>
            <a:schemeClr val="accent6">
              <a:satOff val="-35873"/>
              <a:lumOff val="-12431"/>
            </a:schemeClr>
          </a:solidFill>
          <a:ln w="25400">
            <a:solidFill>
              <a:schemeClr val="accent3">
                <a:lumOff val="11470"/>
              </a:schemeClr>
            </a:solidFill>
          </a:ln>
        </p:spPr>
        <p:txBody>
          <a:bodyPr lIns="45718" tIns="45718" rIns="45718" bIns="45718"/>
          <a:lstStyle/>
          <a:p>
            <a:pPr/>
          </a:p>
        </p:txBody>
      </p:sp>
      <p:pic>
        <p:nvPicPr>
          <p:cNvPr id="189" name="Image" descr="Image"/>
          <p:cNvPicPr>
            <a:picLocks noChangeAspect="1"/>
          </p:cNvPicPr>
          <p:nvPr/>
        </p:nvPicPr>
        <p:blipFill>
          <a:blip r:embed="rId3">
            <a:extLst/>
          </a:blip>
          <a:stretch>
            <a:fillRect/>
          </a:stretch>
        </p:blipFill>
        <p:spPr>
          <a:xfrm>
            <a:off x="5827117" y="242689"/>
            <a:ext cx="4931793" cy="493179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Aerial Drone"/>
          <p:cNvSpPr txBox="1"/>
          <p:nvPr>
            <p:ph type="title"/>
          </p:nvPr>
        </p:nvSpPr>
        <p:spPr>
          <a:xfrm>
            <a:off x="457200" y="274637"/>
            <a:ext cx="8229600" cy="1143001"/>
          </a:xfrm>
          <a:prstGeom prst="rect">
            <a:avLst/>
          </a:prstGeom>
        </p:spPr>
        <p:txBody>
          <a:bodyPr/>
          <a:lstStyle>
            <a:lvl1pPr>
              <a:defRPr b="1" sz="6400" u="sng">
                <a:solidFill>
                  <a:srgbClr val="FF0000"/>
                </a:solidFill>
              </a:defRPr>
            </a:lvl1pPr>
          </a:lstStyle>
          <a:p>
            <a:pPr/>
            <a:r>
              <a:t>Aerial Drone</a:t>
            </a:r>
          </a:p>
        </p:txBody>
      </p:sp>
      <p:sp>
        <p:nvSpPr>
          <p:cNvPr id="192" name="Drone aerial photography is the latest way to film from above…"/>
          <p:cNvSpPr txBox="1"/>
          <p:nvPr>
            <p:ph type="body" sz="quarter" idx="1"/>
          </p:nvPr>
        </p:nvSpPr>
        <p:spPr>
          <a:xfrm>
            <a:off x="419100" y="1558007"/>
            <a:ext cx="8001000" cy="1499743"/>
          </a:xfrm>
          <a:prstGeom prst="rect">
            <a:avLst/>
          </a:prstGeom>
        </p:spPr>
        <p:txBody>
          <a:bodyPr/>
          <a:lstStyle/>
          <a:p>
            <a:pPr marL="0" indent="0" defTabSz="240670">
              <a:lnSpc>
                <a:spcPts val="5000"/>
              </a:lnSpc>
              <a:buSzTx/>
              <a:buNone/>
              <a:defRPr sz="2128"/>
            </a:pPr>
            <a:r>
              <a:t>Drone aerial photography is the latest way to film from above</a:t>
            </a:r>
          </a:p>
          <a:p>
            <a:pPr marL="0" indent="0" defTabSz="240670">
              <a:lnSpc>
                <a:spcPts val="5000"/>
              </a:lnSpc>
              <a:buSzTx/>
              <a:buNone/>
              <a:defRPr sz="2128"/>
            </a:pPr>
            <a:r>
              <a:t>(Birds Eye View)..and is relatively inexpensive </a:t>
            </a:r>
          </a:p>
          <a:p>
            <a:pPr marL="0" indent="0" defTabSz="240670">
              <a:lnSpc>
                <a:spcPts val="2400"/>
              </a:lnSpc>
              <a:buSzTx/>
              <a:buNone/>
              <a:defRPr sz="1008"/>
            </a:pPr>
          </a:p>
        </p:txBody>
      </p:sp>
      <p:pic>
        <p:nvPicPr>
          <p:cNvPr id="193" name="yuneec_yuntyhbrus_typhoon_h_hexacopter_with_1466615134000_1261382.jpg" descr="yuneec_yuntyhbrus_typhoon_h_hexacopter_with_1466615134000_1261382.jpg"/>
          <p:cNvPicPr>
            <a:picLocks noChangeAspect="1"/>
          </p:cNvPicPr>
          <p:nvPr/>
        </p:nvPicPr>
        <p:blipFill>
          <a:blip r:embed="rId2">
            <a:extLst/>
          </a:blip>
          <a:stretch>
            <a:fillRect/>
          </a:stretch>
        </p:blipFill>
        <p:spPr>
          <a:xfrm>
            <a:off x="723900" y="3059136"/>
            <a:ext cx="3621064" cy="3621064"/>
          </a:xfrm>
          <a:prstGeom prst="rect">
            <a:avLst/>
          </a:prstGeom>
          <a:ln w="12700">
            <a:miter lim="400000"/>
          </a:ln>
        </p:spPr>
      </p:pic>
      <p:pic>
        <p:nvPicPr>
          <p:cNvPr id="194" name="dji_cp_pt_000731_spark_quadcopter_alpine_white_1495641026000_1339534.jpg" descr="dji_cp_pt_000731_spark_quadcopter_alpine_white_1495641026000_1339534.jpg"/>
          <p:cNvPicPr>
            <a:picLocks noChangeAspect="1"/>
          </p:cNvPicPr>
          <p:nvPr/>
        </p:nvPicPr>
        <p:blipFill>
          <a:blip r:embed="rId3">
            <a:extLst/>
          </a:blip>
          <a:stretch>
            <a:fillRect/>
          </a:stretch>
        </p:blipFill>
        <p:spPr>
          <a:xfrm>
            <a:off x="5293617" y="3198116"/>
            <a:ext cx="2999484" cy="299948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A Clapperboard/Slateboard"/>
          <p:cNvSpPr txBox="1"/>
          <p:nvPr>
            <p:ph type="title"/>
          </p:nvPr>
        </p:nvSpPr>
        <p:spPr>
          <a:xfrm>
            <a:off x="457200" y="-139702"/>
            <a:ext cx="8229600" cy="1143004"/>
          </a:xfrm>
          <a:prstGeom prst="rect">
            <a:avLst/>
          </a:prstGeom>
        </p:spPr>
        <p:txBody>
          <a:bodyPr/>
          <a:lstStyle>
            <a:lvl1pPr defTabSz="886968">
              <a:defRPr b="1" sz="4947"/>
            </a:lvl1pPr>
          </a:lstStyle>
          <a:p>
            <a:pPr/>
            <a:r>
              <a:t>A Clapperboard/Slateboard</a:t>
            </a:r>
          </a:p>
        </p:txBody>
      </p:sp>
      <p:sp>
        <p:nvSpPr>
          <p:cNvPr id="197" name="Records all the vital info for the editor.…"/>
          <p:cNvSpPr txBox="1"/>
          <p:nvPr>
            <p:ph type="body" idx="1"/>
          </p:nvPr>
        </p:nvSpPr>
        <p:spPr>
          <a:xfrm>
            <a:off x="762000" y="584200"/>
            <a:ext cx="7620000" cy="4525963"/>
          </a:xfrm>
          <a:prstGeom prst="rect">
            <a:avLst/>
          </a:prstGeom>
        </p:spPr>
        <p:txBody>
          <a:bodyPr/>
          <a:lstStyle/>
          <a:p>
            <a:pPr lvl="1" marL="0" indent="457200">
              <a:lnSpc>
                <a:spcPct val="90000"/>
              </a:lnSpc>
              <a:buSzTx/>
              <a:buNone/>
              <a:defRPr sz="2800"/>
            </a:pPr>
            <a:r>
              <a:t>Records all the vital info for the editor.</a:t>
            </a:r>
            <a:r>
              <a:rPr sz="3200"/>
              <a:t> </a:t>
            </a:r>
            <a:endParaRPr sz="3200"/>
          </a:p>
          <a:p>
            <a:pPr lvl="1" marL="0" indent="457200">
              <a:lnSpc>
                <a:spcPct val="90000"/>
              </a:lnSpc>
              <a:buSzTx/>
              <a:buNone/>
              <a:defRPr sz="2800"/>
            </a:pPr>
            <a:r>
              <a:t>           (scenes, shots, takes,)</a:t>
            </a:r>
          </a:p>
        </p:txBody>
      </p:sp>
      <p:pic>
        <p:nvPicPr>
          <p:cNvPr id="198" name="clapperboard2.jpeg" descr="clapperboard2.jpeg"/>
          <p:cNvPicPr>
            <a:picLocks noChangeAspect="1"/>
          </p:cNvPicPr>
          <p:nvPr/>
        </p:nvPicPr>
        <p:blipFill>
          <a:blip r:embed="rId2">
            <a:extLst/>
          </a:blip>
          <a:stretch>
            <a:fillRect/>
          </a:stretch>
        </p:blipFill>
        <p:spPr>
          <a:xfrm>
            <a:off x="2971800" y="4267200"/>
            <a:ext cx="1228725" cy="1181100"/>
          </a:xfrm>
          <a:prstGeom prst="rect">
            <a:avLst/>
          </a:prstGeom>
          <a:ln w="12700">
            <a:miter lim="400000"/>
          </a:ln>
        </p:spPr>
      </p:pic>
      <p:pic>
        <p:nvPicPr>
          <p:cNvPr id="199" name="Image" descr="Image"/>
          <p:cNvPicPr>
            <a:picLocks noChangeAspect="1"/>
          </p:cNvPicPr>
          <p:nvPr/>
        </p:nvPicPr>
        <p:blipFill>
          <a:blip r:embed="rId3">
            <a:extLst/>
          </a:blip>
          <a:stretch>
            <a:fillRect/>
          </a:stretch>
        </p:blipFill>
        <p:spPr>
          <a:xfrm>
            <a:off x="162718" y="2052910"/>
            <a:ext cx="4675362" cy="4675362"/>
          </a:xfrm>
          <a:prstGeom prst="rect">
            <a:avLst/>
          </a:prstGeom>
          <a:ln w="12700">
            <a:miter lim="400000"/>
          </a:ln>
        </p:spPr>
      </p:pic>
      <p:pic>
        <p:nvPicPr>
          <p:cNvPr id="200" name="Image" descr="Image"/>
          <p:cNvPicPr>
            <a:picLocks noChangeAspect="1"/>
          </p:cNvPicPr>
          <p:nvPr/>
        </p:nvPicPr>
        <p:blipFill>
          <a:blip r:embed="rId4">
            <a:extLst/>
          </a:blip>
          <a:stretch>
            <a:fillRect/>
          </a:stretch>
        </p:blipFill>
        <p:spPr>
          <a:xfrm>
            <a:off x="4971852" y="2215886"/>
            <a:ext cx="3861736" cy="2172227"/>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Reflector Board/Polyboard"/>
          <p:cNvSpPr txBox="1"/>
          <p:nvPr>
            <p:ph type="title"/>
          </p:nvPr>
        </p:nvSpPr>
        <p:spPr>
          <a:xfrm>
            <a:off x="571500" y="380998"/>
            <a:ext cx="8229600" cy="1143004"/>
          </a:xfrm>
          <a:prstGeom prst="rect">
            <a:avLst/>
          </a:prstGeom>
        </p:spPr>
        <p:txBody>
          <a:bodyPr/>
          <a:lstStyle>
            <a:lvl1pPr>
              <a:defRPr b="1" sz="5000">
                <a:solidFill>
                  <a:schemeClr val="accent2">
                    <a:lumOff val="-8000"/>
                  </a:schemeClr>
                </a:solidFill>
              </a:defRPr>
            </a:lvl1pPr>
          </a:lstStyle>
          <a:p>
            <a:pPr/>
            <a:r>
              <a:t>Reflector Board/Polyboard</a:t>
            </a:r>
          </a:p>
        </p:txBody>
      </p:sp>
      <p:sp>
        <p:nvSpPr>
          <p:cNvPr id="203" name="Used outdoors to reflect sunlight or lights…"/>
          <p:cNvSpPr txBox="1"/>
          <p:nvPr>
            <p:ph type="body" idx="1"/>
          </p:nvPr>
        </p:nvSpPr>
        <p:spPr>
          <a:xfrm>
            <a:off x="406400" y="1519236"/>
            <a:ext cx="7772400" cy="4525964"/>
          </a:xfrm>
          <a:prstGeom prst="rect">
            <a:avLst/>
          </a:prstGeom>
        </p:spPr>
        <p:txBody>
          <a:bodyPr/>
          <a:lstStyle>
            <a:lvl1pPr marL="342900" indent="-342900">
              <a:lnSpc>
                <a:spcPct val="90000"/>
              </a:lnSpc>
              <a:spcBef>
                <a:spcPts val="600"/>
              </a:spcBef>
              <a:buSzTx/>
              <a:buNone/>
              <a:defRPr sz="4700"/>
            </a:lvl1pPr>
          </a:lstStyle>
          <a:p>
            <a:pPr/>
            <a:r>
              <a:t>Used outdoors to reflect sunlight or lights onto the subject</a:t>
            </a:r>
          </a:p>
        </p:txBody>
      </p:sp>
      <p:pic>
        <p:nvPicPr>
          <p:cNvPr id="204" name="reflector3.jpeg" descr="reflector3.jpeg"/>
          <p:cNvPicPr>
            <a:picLocks noChangeAspect="1"/>
          </p:cNvPicPr>
          <p:nvPr/>
        </p:nvPicPr>
        <p:blipFill>
          <a:blip r:embed="rId2">
            <a:extLst/>
          </a:blip>
          <a:stretch>
            <a:fillRect/>
          </a:stretch>
        </p:blipFill>
        <p:spPr>
          <a:xfrm>
            <a:off x="6273800" y="4813300"/>
            <a:ext cx="895867" cy="1143003"/>
          </a:xfrm>
          <a:prstGeom prst="rect">
            <a:avLst/>
          </a:prstGeom>
          <a:ln w="12700">
            <a:miter lim="400000"/>
          </a:ln>
        </p:spPr>
      </p:pic>
      <p:pic>
        <p:nvPicPr>
          <p:cNvPr id="205" name="etekcity-24-5-in-1-photography-reflector-light-reflector-reflector-photography.jpg" descr="etekcity-24-5-in-1-photography-reflector-light-reflector-reflector-photography.jpg"/>
          <p:cNvPicPr>
            <a:picLocks noChangeAspect="1"/>
          </p:cNvPicPr>
          <p:nvPr/>
        </p:nvPicPr>
        <p:blipFill>
          <a:blip r:embed="rId3">
            <a:extLst/>
          </a:blip>
          <a:stretch>
            <a:fillRect/>
          </a:stretch>
        </p:blipFill>
        <p:spPr>
          <a:xfrm>
            <a:off x="1157607" y="3595251"/>
            <a:ext cx="3835417" cy="38379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Contents"/>
          <p:cNvSpPr txBox="1"/>
          <p:nvPr>
            <p:ph type="ctrTitle"/>
          </p:nvPr>
        </p:nvSpPr>
        <p:spPr>
          <a:xfrm>
            <a:off x="1660" y="-66675"/>
            <a:ext cx="8886680" cy="2554685"/>
          </a:xfrm>
          <a:prstGeom prst="rect">
            <a:avLst/>
          </a:prstGeom>
        </p:spPr>
        <p:txBody>
          <a:bodyPr/>
          <a:lstStyle>
            <a:lvl1pPr>
              <a:defRPr b="1" sz="7800" u="sng">
                <a:solidFill>
                  <a:schemeClr val="accent2">
                    <a:lumOff val="-8000"/>
                  </a:schemeClr>
                </a:solidFill>
              </a:defRPr>
            </a:lvl1pPr>
          </a:lstStyle>
          <a:p>
            <a:pPr/>
            <a:r>
              <a:t>Contents</a:t>
            </a:r>
          </a:p>
        </p:txBody>
      </p:sp>
      <p:sp>
        <p:nvSpPr>
          <p:cNvPr id="105" name="3 Phases of Production…"/>
          <p:cNvSpPr txBox="1"/>
          <p:nvPr>
            <p:ph type="subTitle" sz="half" idx="1"/>
          </p:nvPr>
        </p:nvSpPr>
        <p:spPr>
          <a:xfrm>
            <a:off x="1244600" y="2133600"/>
            <a:ext cx="6400800" cy="3722788"/>
          </a:xfrm>
          <a:prstGeom prst="rect">
            <a:avLst/>
          </a:prstGeom>
        </p:spPr>
        <p:txBody>
          <a:bodyPr/>
          <a:lstStyle/>
          <a:p>
            <a:pPr marL="342900" indent="-342900">
              <a:lnSpc>
                <a:spcPct val="80000"/>
              </a:lnSpc>
              <a:defRPr b="1" sz="3800"/>
            </a:pPr>
            <a:r>
              <a:t>3 Phases of Production</a:t>
            </a:r>
          </a:p>
          <a:p>
            <a:pPr marL="342900" indent="-342900">
              <a:lnSpc>
                <a:spcPct val="80000"/>
              </a:lnSpc>
              <a:defRPr b="1" sz="3800"/>
            </a:pPr>
            <a:r>
              <a:t>Gear/Equipment</a:t>
            </a:r>
          </a:p>
          <a:p>
            <a:pPr marL="342900" indent="-342900">
              <a:lnSpc>
                <a:spcPct val="80000"/>
              </a:lnSpc>
              <a:defRPr b="1" sz="3800"/>
            </a:pPr>
            <a:r>
              <a:t>Terms</a:t>
            </a:r>
          </a:p>
          <a:p>
            <a:pPr marL="342900" indent="-342900">
              <a:lnSpc>
                <a:spcPct val="80000"/>
              </a:lnSpc>
              <a:defRPr b="1" sz="3800"/>
            </a:pPr>
            <a:r>
              <a:t>Rules</a:t>
            </a:r>
          </a:p>
          <a:p>
            <a:pPr marL="342900" indent="-342900">
              <a:lnSpc>
                <a:spcPct val="80000"/>
              </a:lnSpc>
              <a:defRPr b="1" sz="3800"/>
            </a:pPr>
            <a:r>
              <a:t>Camerawork basics</a:t>
            </a:r>
          </a:p>
          <a:p>
            <a:pPr marL="342900" indent="-342900">
              <a:lnSpc>
                <a:spcPct val="80000"/>
              </a:lnSpc>
              <a:defRPr b="1" sz="3800"/>
            </a:pPr>
            <a:r>
              <a:t>Tips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teadycam Operator"/>
          <p:cNvSpPr txBox="1"/>
          <p:nvPr>
            <p:ph type="title"/>
          </p:nvPr>
        </p:nvSpPr>
        <p:spPr>
          <a:xfrm>
            <a:off x="457200" y="50798"/>
            <a:ext cx="8229600" cy="1143004"/>
          </a:xfrm>
          <a:prstGeom prst="rect">
            <a:avLst/>
          </a:prstGeom>
        </p:spPr>
        <p:txBody>
          <a:bodyPr/>
          <a:lstStyle>
            <a:lvl1pPr>
              <a:defRPr b="1" sz="5600"/>
            </a:lvl1pPr>
          </a:lstStyle>
          <a:p>
            <a:pPr/>
            <a:r>
              <a:t>Steadycam Operator</a:t>
            </a:r>
          </a:p>
        </p:txBody>
      </p:sp>
      <p:sp>
        <p:nvSpPr>
          <p:cNvPr id="208" name="Camera is harnessed to the body to create smooth, free movement without tracks."/>
          <p:cNvSpPr txBox="1"/>
          <p:nvPr>
            <p:ph type="body" idx="1"/>
          </p:nvPr>
        </p:nvSpPr>
        <p:spPr>
          <a:xfrm>
            <a:off x="546100" y="1166018"/>
            <a:ext cx="8229600" cy="4525964"/>
          </a:xfrm>
          <a:prstGeom prst="rect">
            <a:avLst/>
          </a:prstGeom>
        </p:spPr>
        <p:txBody>
          <a:bodyPr/>
          <a:lstStyle/>
          <a:p>
            <a:pPr marL="342900" indent="-342900">
              <a:lnSpc>
                <a:spcPct val="90000"/>
              </a:lnSpc>
              <a:buSzTx/>
              <a:buNone/>
            </a:pPr>
            <a:r>
              <a:t>   </a:t>
            </a:r>
            <a:r>
              <a:rPr sz="2800"/>
              <a:t>Camera is </a:t>
            </a:r>
            <a:r>
              <a:rPr sz="2800">
                <a:solidFill>
                  <a:srgbClr val="FF0000"/>
                </a:solidFill>
              </a:rPr>
              <a:t>harnessed</a:t>
            </a:r>
            <a:r>
              <a:rPr sz="2800"/>
              <a:t> to the body to create smooth, free movement </a:t>
            </a:r>
            <a:r>
              <a:rPr sz="2800">
                <a:solidFill>
                  <a:srgbClr val="FF0000"/>
                </a:solidFill>
              </a:rPr>
              <a:t>without tracks.</a:t>
            </a:r>
          </a:p>
        </p:txBody>
      </p:sp>
      <p:pic>
        <p:nvPicPr>
          <p:cNvPr id="209" name="Image" descr="Image"/>
          <p:cNvPicPr>
            <a:picLocks noChangeAspect="1"/>
          </p:cNvPicPr>
          <p:nvPr/>
        </p:nvPicPr>
        <p:blipFill>
          <a:blip r:embed="rId2">
            <a:extLst/>
          </a:blip>
          <a:stretch>
            <a:fillRect/>
          </a:stretch>
        </p:blipFill>
        <p:spPr>
          <a:xfrm>
            <a:off x="349200" y="2706947"/>
            <a:ext cx="3657552" cy="3657552"/>
          </a:xfrm>
          <a:prstGeom prst="rect">
            <a:avLst/>
          </a:prstGeom>
          <a:ln w="12700">
            <a:miter lim="400000"/>
          </a:ln>
        </p:spPr>
      </p:pic>
      <p:pic>
        <p:nvPicPr>
          <p:cNvPr id="210" name="Image" descr="Image"/>
          <p:cNvPicPr>
            <a:picLocks noChangeAspect="1"/>
          </p:cNvPicPr>
          <p:nvPr/>
        </p:nvPicPr>
        <p:blipFill>
          <a:blip r:embed="rId3">
            <a:extLst/>
          </a:blip>
          <a:stretch>
            <a:fillRect/>
          </a:stretch>
        </p:blipFill>
        <p:spPr>
          <a:xfrm>
            <a:off x="3149840" y="1020365"/>
            <a:ext cx="5231424" cy="6858001"/>
          </a:xfrm>
          <a:prstGeom prst="rect">
            <a:avLst/>
          </a:prstGeom>
          <a:ln w="12700">
            <a:miter lim="400000"/>
          </a:ln>
        </p:spPr>
      </p:pic>
      <p:pic>
        <p:nvPicPr>
          <p:cNvPr id="211" name="Image" descr="Image"/>
          <p:cNvPicPr>
            <a:picLocks noChangeAspect="1"/>
          </p:cNvPicPr>
          <p:nvPr/>
        </p:nvPicPr>
        <p:blipFill>
          <a:blip r:embed="rId4">
            <a:extLst/>
          </a:blip>
          <a:stretch>
            <a:fillRect/>
          </a:stretch>
        </p:blipFill>
        <p:spPr>
          <a:xfrm>
            <a:off x="4251534" y="2486099"/>
            <a:ext cx="4673142" cy="409924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Basic Terminology"/>
          <p:cNvSpPr txBox="1"/>
          <p:nvPr>
            <p:ph type="title"/>
          </p:nvPr>
        </p:nvSpPr>
        <p:spPr>
          <a:xfrm>
            <a:off x="517525" y="-76202"/>
            <a:ext cx="8229600" cy="1143004"/>
          </a:xfrm>
          <a:prstGeom prst="rect">
            <a:avLst/>
          </a:prstGeom>
        </p:spPr>
        <p:txBody>
          <a:bodyPr/>
          <a:lstStyle>
            <a:lvl1pPr>
              <a:defRPr b="1" sz="4900"/>
            </a:lvl1pPr>
          </a:lstStyle>
          <a:p>
            <a:pPr/>
            <a:r>
              <a:t>Basic Terminology</a:t>
            </a:r>
          </a:p>
        </p:txBody>
      </p:sp>
      <p:sp>
        <p:nvSpPr>
          <p:cNvPr id="214" name="A shot is the amount of video you shoot from the second you press record to when you stop recording.…"/>
          <p:cNvSpPr txBox="1"/>
          <p:nvPr>
            <p:ph type="body" idx="1"/>
          </p:nvPr>
        </p:nvSpPr>
        <p:spPr>
          <a:xfrm>
            <a:off x="571500" y="1257300"/>
            <a:ext cx="8001000" cy="4525963"/>
          </a:xfrm>
          <a:prstGeom prst="rect">
            <a:avLst/>
          </a:prstGeom>
        </p:spPr>
        <p:txBody>
          <a:bodyPr/>
          <a:lstStyle/>
          <a:p>
            <a:pPr marL="246888" indent="-246888" defTabSz="309432">
              <a:lnSpc>
                <a:spcPts val="5400"/>
              </a:lnSpc>
              <a:buSzTx/>
              <a:buNone/>
              <a:defRPr sz="1872"/>
            </a:pPr>
            <a:r>
              <a:t>                   </a:t>
            </a:r>
          </a:p>
          <a:p>
            <a:pPr marL="246888" indent="-246888" defTabSz="309432">
              <a:lnSpc>
                <a:spcPct val="100000"/>
              </a:lnSpc>
              <a:buSzTx/>
              <a:buNone/>
              <a:defRPr sz="1872"/>
            </a:pPr>
            <a:r>
              <a:t>    </a:t>
            </a:r>
            <a:r>
              <a:rPr sz="3672"/>
              <a:t>A shot is the amount of video you shoot from the second you press record to when you stop recording.</a:t>
            </a:r>
            <a:endParaRPr sz="2016"/>
          </a:p>
          <a:p>
            <a:pPr marL="246888" indent="-246888" defTabSz="309432">
              <a:lnSpc>
                <a:spcPts val="5500"/>
              </a:lnSpc>
              <a:spcBef>
                <a:spcPts val="400"/>
              </a:spcBef>
              <a:buChar char="•"/>
              <a:defRPr sz="2016"/>
            </a:pPr>
          </a:p>
          <a:p>
            <a:pPr marL="246888" indent="-246888" defTabSz="309432">
              <a:lnSpc>
                <a:spcPts val="5500"/>
              </a:lnSpc>
              <a:spcBef>
                <a:spcPts val="400"/>
              </a:spcBef>
              <a:buChar char="•"/>
              <a:defRPr sz="2016"/>
            </a:pPr>
          </a:p>
          <a:p>
            <a:pPr marL="246888" indent="-246888" defTabSz="309432">
              <a:lnSpc>
                <a:spcPts val="5500"/>
              </a:lnSpc>
              <a:spcBef>
                <a:spcPts val="400"/>
              </a:spcBef>
              <a:buSzTx/>
              <a:buNone/>
              <a:defRPr sz="2016"/>
            </a:pPr>
            <a:r>
              <a:t>   </a:t>
            </a:r>
          </a:p>
          <a:p>
            <a:pPr marL="246888" indent="-246888" defTabSz="309432">
              <a:lnSpc>
                <a:spcPts val="5500"/>
              </a:lnSpc>
              <a:spcBef>
                <a:spcPts val="400"/>
              </a:spcBef>
              <a:buSzTx/>
              <a:buNone/>
              <a:defRPr sz="2016"/>
            </a:pPr>
            <a:r>
              <a:t>                  </a:t>
            </a:r>
          </a:p>
        </p:txBody>
      </p:sp>
      <p:sp>
        <p:nvSpPr>
          <p:cNvPr id="215" name="A Shot"/>
          <p:cNvSpPr txBox="1"/>
          <p:nvPr/>
        </p:nvSpPr>
        <p:spPr>
          <a:xfrm>
            <a:off x="3468385" y="787400"/>
            <a:ext cx="2207230" cy="83183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5200" u="sng">
                <a:solidFill>
                  <a:schemeClr val="accent2"/>
                </a:solidFill>
                <a:latin typeface="Arial"/>
                <a:ea typeface="Arial"/>
                <a:cs typeface="Arial"/>
                <a:sym typeface="Arial"/>
              </a:defRPr>
            </a:lvl1pPr>
          </a:lstStyle>
          <a:p>
            <a:pPr/>
            <a:r>
              <a:t>A Shot</a:t>
            </a:r>
          </a:p>
        </p:txBody>
      </p:sp>
      <p:pic>
        <p:nvPicPr>
          <p:cNvPr id="216" name="Image" descr="Image"/>
          <p:cNvPicPr>
            <a:picLocks noChangeAspect="1"/>
          </p:cNvPicPr>
          <p:nvPr/>
        </p:nvPicPr>
        <p:blipFill>
          <a:blip r:embed="rId2">
            <a:extLst/>
          </a:blip>
          <a:stretch>
            <a:fillRect/>
          </a:stretch>
        </p:blipFill>
        <p:spPr>
          <a:xfrm>
            <a:off x="1422151" y="4115738"/>
            <a:ext cx="5785315" cy="242983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Rule of Thirds”"/>
          <p:cNvSpPr txBox="1"/>
          <p:nvPr>
            <p:ph type="title"/>
          </p:nvPr>
        </p:nvSpPr>
        <p:spPr>
          <a:xfrm>
            <a:off x="457200" y="224233"/>
            <a:ext cx="8229600" cy="1731569"/>
          </a:xfrm>
          <a:prstGeom prst="rect">
            <a:avLst/>
          </a:prstGeom>
        </p:spPr>
        <p:txBody>
          <a:bodyPr/>
          <a:lstStyle/>
          <a:p>
            <a:pPr defTabSz="822959">
              <a:defRPr b="1" sz="5669"/>
            </a:pPr>
            <a:r>
              <a:t>“Rule of Thirds”</a:t>
            </a:r>
            <a:br/>
          </a:p>
        </p:txBody>
      </p:sp>
      <p:pic>
        <p:nvPicPr>
          <p:cNvPr id="219" name="rule of thirds 3.jpeg" descr="rule of thirds 3.jpeg"/>
          <p:cNvPicPr>
            <a:picLocks noChangeAspect="1"/>
          </p:cNvPicPr>
          <p:nvPr/>
        </p:nvPicPr>
        <p:blipFill>
          <a:blip r:embed="rId2">
            <a:extLst/>
          </a:blip>
          <a:stretch>
            <a:fillRect/>
          </a:stretch>
        </p:blipFill>
        <p:spPr>
          <a:xfrm>
            <a:off x="1888014" y="2311400"/>
            <a:ext cx="4322286" cy="2897896"/>
          </a:xfrm>
          <a:prstGeom prst="rect">
            <a:avLst/>
          </a:prstGeom>
          <a:ln w="12700">
            <a:miter lim="400000"/>
          </a:ln>
        </p:spPr>
      </p:pic>
      <p:sp>
        <p:nvSpPr>
          <p:cNvPr id="220" name="Imaginary lines which divide the picture into thirds…"/>
          <p:cNvSpPr txBox="1"/>
          <p:nvPr/>
        </p:nvSpPr>
        <p:spPr>
          <a:xfrm>
            <a:off x="71437" y="1409699"/>
            <a:ext cx="8645526" cy="50582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457200">
              <a:defRPr sz="2800">
                <a:latin typeface="Arial"/>
                <a:ea typeface="Arial"/>
                <a:cs typeface="Arial"/>
                <a:sym typeface="Arial"/>
              </a:defRPr>
            </a:pPr>
            <a:r>
              <a:t>Imaginary lines which divide the picture into thirds</a:t>
            </a:r>
          </a:p>
          <a:p>
            <a:pPr lvl="1" indent="457200">
              <a:defRPr sz="2800">
                <a:latin typeface="Arial"/>
                <a:ea typeface="Arial"/>
                <a:cs typeface="Arial"/>
                <a:sym typeface="Arial"/>
              </a:defRPr>
            </a:pPr>
          </a:p>
          <a:p>
            <a:pPr>
              <a:defRPr sz="3200">
                <a:latin typeface="Arial"/>
                <a:ea typeface="Arial"/>
                <a:cs typeface="Arial"/>
                <a:sym typeface="Arial"/>
              </a:defRPr>
            </a:pPr>
            <a:r>
              <a:t>   </a:t>
            </a:r>
          </a:p>
          <a:p>
            <a:pPr>
              <a:defRPr sz="3200">
                <a:latin typeface="Arial"/>
                <a:ea typeface="Arial"/>
                <a:cs typeface="Arial"/>
                <a:sym typeface="Arial"/>
              </a:defRPr>
            </a:pPr>
          </a:p>
          <a:p>
            <a:pPr>
              <a:defRPr sz="3200">
                <a:latin typeface="Arial"/>
                <a:ea typeface="Arial"/>
                <a:cs typeface="Arial"/>
                <a:sym typeface="Arial"/>
              </a:defRPr>
            </a:pPr>
          </a:p>
          <a:p>
            <a:pPr>
              <a:defRPr sz="3200">
                <a:latin typeface="Arial"/>
                <a:ea typeface="Arial"/>
                <a:cs typeface="Arial"/>
                <a:sym typeface="Arial"/>
              </a:defRPr>
            </a:pPr>
          </a:p>
          <a:p>
            <a:pPr>
              <a:defRPr sz="3200">
                <a:latin typeface="Arial"/>
                <a:ea typeface="Arial"/>
                <a:cs typeface="Arial"/>
                <a:sym typeface="Arial"/>
              </a:defRPr>
            </a:pPr>
            <a:r>
              <a:t>    </a:t>
            </a:r>
          </a:p>
          <a:p>
            <a:pPr>
              <a:defRPr sz="3200">
                <a:latin typeface="Arial"/>
                <a:ea typeface="Arial"/>
                <a:cs typeface="Arial"/>
                <a:sym typeface="Arial"/>
              </a:defRPr>
            </a:pPr>
          </a:p>
          <a:p>
            <a:pPr>
              <a:defRPr sz="3200">
                <a:latin typeface="Arial"/>
                <a:ea typeface="Arial"/>
                <a:cs typeface="Arial"/>
                <a:sym typeface="Arial"/>
              </a:defRPr>
            </a:pPr>
          </a:p>
          <a:p>
            <a:pPr>
              <a:defRPr sz="3200">
                <a:latin typeface="Arial"/>
                <a:ea typeface="Arial"/>
                <a:cs typeface="Arial"/>
                <a:sym typeface="Arial"/>
              </a:defRPr>
            </a:pPr>
            <a:r>
              <a:t>    </a:t>
            </a:r>
            <a:r>
              <a:rPr sz="2800"/>
              <a:t>Place your points of interest where the lines    </a:t>
            </a:r>
            <a:endParaRPr sz="2800"/>
          </a:p>
          <a:p>
            <a:pPr>
              <a:defRPr sz="2800">
                <a:latin typeface="Arial"/>
                <a:ea typeface="Arial"/>
                <a:cs typeface="Arial"/>
                <a:sym typeface="Arial"/>
              </a:defRPr>
            </a:pPr>
            <a:r>
              <a:t>                                  intersect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2" name="rule of thirds.jpeg" descr="rule of thirds.jpeg"/>
          <p:cNvPicPr>
            <a:picLocks noChangeAspect="1"/>
          </p:cNvPicPr>
          <p:nvPr/>
        </p:nvPicPr>
        <p:blipFill>
          <a:blip r:embed="rId2">
            <a:extLst/>
          </a:blip>
          <a:stretch>
            <a:fillRect/>
          </a:stretch>
        </p:blipFill>
        <p:spPr>
          <a:xfrm>
            <a:off x="533400" y="685800"/>
            <a:ext cx="3657600" cy="2605089"/>
          </a:xfrm>
          <a:prstGeom prst="rect">
            <a:avLst/>
          </a:prstGeom>
          <a:ln w="12700">
            <a:miter lim="400000"/>
          </a:ln>
        </p:spPr>
      </p:pic>
      <p:pic>
        <p:nvPicPr>
          <p:cNvPr id="223" name="rule of thirds 4.jpeg" descr="rule of thirds 4.jpeg"/>
          <p:cNvPicPr>
            <a:picLocks noChangeAspect="1"/>
          </p:cNvPicPr>
          <p:nvPr/>
        </p:nvPicPr>
        <p:blipFill>
          <a:blip r:embed="rId3">
            <a:extLst/>
          </a:blip>
          <a:stretch>
            <a:fillRect/>
          </a:stretch>
        </p:blipFill>
        <p:spPr>
          <a:xfrm>
            <a:off x="5181600" y="685800"/>
            <a:ext cx="3733800" cy="2463800"/>
          </a:xfrm>
          <a:prstGeom prst="rect">
            <a:avLst/>
          </a:prstGeom>
          <a:ln w="12700">
            <a:miter lim="400000"/>
          </a:ln>
        </p:spPr>
      </p:pic>
      <p:pic>
        <p:nvPicPr>
          <p:cNvPr id="224" name="rule of thirds 5.jpeg" descr="rule of thirds 5.jpeg"/>
          <p:cNvPicPr>
            <a:picLocks noChangeAspect="1"/>
          </p:cNvPicPr>
          <p:nvPr/>
        </p:nvPicPr>
        <p:blipFill>
          <a:blip r:embed="rId4">
            <a:extLst/>
          </a:blip>
          <a:stretch>
            <a:fillRect/>
          </a:stretch>
        </p:blipFill>
        <p:spPr>
          <a:xfrm>
            <a:off x="533400" y="3733800"/>
            <a:ext cx="3657600" cy="2476500"/>
          </a:xfrm>
          <a:prstGeom prst="rect">
            <a:avLst/>
          </a:prstGeom>
          <a:ln w="12700">
            <a:miter lim="400000"/>
          </a:ln>
        </p:spPr>
      </p:pic>
      <p:pic>
        <p:nvPicPr>
          <p:cNvPr id="225" name="rule of thirds 6.jpeg" descr="rule of thirds 6.jpeg"/>
          <p:cNvPicPr>
            <a:picLocks noChangeAspect="1"/>
          </p:cNvPicPr>
          <p:nvPr/>
        </p:nvPicPr>
        <p:blipFill>
          <a:blip r:embed="rId5">
            <a:extLst/>
          </a:blip>
          <a:stretch>
            <a:fillRect/>
          </a:stretch>
        </p:blipFill>
        <p:spPr>
          <a:xfrm>
            <a:off x="5334000" y="3733800"/>
            <a:ext cx="3352800" cy="2432050"/>
          </a:xfrm>
          <a:prstGeom prst="rect">
            <a:avLst/>
          </a:prstGeom>
          <a:ln w="12700">
            <a:miter lim="400000"/>
          </a:ln>
        </p:spPr>
      </p:pic>
      <p:sp>
        <p:nvSpPr>
          <p:cNvPr id="226" name="Rectangle"/>
          <p:cNvSpPr/>
          <p:nvPr/>
        </p:nvSpPr>
        <p:spPr>
          <a:xfrm>
            <a:off x="2895600" y="685800"/>
            <a:ext cx="76200" cy="25908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27" name="Rectangle"/>
          <p:cNvSpPr/>
          <p:nvPr/>
        </p:nvSpPr>
        <p:spPr>
          <a:xfrm>
            <a:off x="1676400" y="685800"/>
            <a:ext cx="76200" cy="25908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28" name="Rectangle"/>
          <p:cNvSpPr/>
          <p:nvPr/>
        </p:nvSpPr>
        <p:spPr>
          <a:xfrm>
            <a:off x="6172200" y="685800"/>
            <a:ext cx="76200" cy="25146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29" name="Rectangle"/>
          <p:cNvSpPr/>
          <p:nvPr/>
        </p:nvSpPr>
        <p:spPr>
          <a:xfrm>
            <a:off x="7696200" y="685800"/>
            <a:ext cx="76200" cy="25908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0" name="Rectangle"/>
          <p:cNvSpPr/>
          <p:nvPr/>
        </p:nvSpPr>
        <p:spPr>
          <a:xfrm>
            <a:off x="1600200" y="3733800"/>
            <a:ext cx="76200" cy="25146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1" name="Rectangle"/>
          <p:cNvSpPr/>
          <p:nvPr/>
        </p:nvSpPr>
        <p:spPr>
          <a:xfrm>
            <a:off x="2971800" y="3733800"/>
            <a:ext cx="76200" cy="25146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2" name="Rectangle"/>
          <p:cNvSpPr/>
          <p:nvPr/>
        </p:nvSpPr>
        <p:spPr>
          <a:xfrm>
            <a:off x="7543800" y="3733800"/>
            <a:ext cx="76200" cy="24384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3" name="Rectangle"/>
          <p:cNvSpPr/>
          <p:nvPr/>
        </p:nvSpPr>
        <p:spPr>
          <a:xfrm>
            <a:off x="6400800" y="3733800"/>
            <a:ext cx="76200" cy="24384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4" name="Rectangle"/>
          <p:cNvSpPr/>
          <p:nvPr/>
        </p:nvSpPr>
        <p:spPr>
          <a:xfrm rot="5400000">
            <a:off x="2324100" y="3543300"/>
            <a:ext cx="76200" cy="36576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5" name="Rectangle"/>
          <p:cNvSpPr/>
          <p:nvPr/>
        </p:nvSpPr>
        <p:spPr>
          <a:xfrm rot="5400000">
            <a:off x="7010400" y="533400"/>
            <a:ext cx="76200" cy="37338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6" name="Rectangle"/>
          <p:cNvSpPr/>
          <p:nvPr/>
        </p:nvSpPr>
        <p:spPr>
          <a:xfrm rot="5400000">
            <a:off x="2324100" y="571500"/>
            <a:ext cx="76200" cy="36576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7" name="Rectangle"/>
          <p:cNvSpPr/>
          <p:nvPr/>
        </p:nvSpPr>
        <p:spPr>
          <a:xfrm rot="5400000">
            <a:off x="2324100" y="2705100"/>
            <a:ext cx="76200" cy="36576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8" name="Rectangle"/>
          <p:cNvSpPr/>
          <p:nvPr/>
        </p:nvSpPr>
        <p:spPr>
          <a:xfrm rot="5400000">
            <a:off x="2324100" y="-342900"/>
            <a:ext cx="76200" cy="36576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39" name="Rectangle"/>
          <p:cNvSpPr/>
          <p:nvPr/>
        </p:nvSpPr>
        <p:spPr>
          <a:xfrm rot="5400000">
            <a:off x="7010400" y="-381000"/>
            <a:ext cx="76200" cy="37338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0" name="Rectangle"/>
          <p:cNvSpPr/>
          <p:nvPr/>
        </p:nvSpPr>
        <p:spPr>
          <a:xfrm rot="5400000">
            <a:off x="6972300" y="2628900"/>
            <a:ext cx="76200" cy="33528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1" name="Circle"/>
          <p:cNvSpPr/>
          <p:nvPr/>
        </p:nvSpPr>
        <p:spPr>
          <a:xfrm>
            <a:off x="1524000" y="13716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2" name="Circle"/>
          <p:cNvSpPr/>
          <p:nvPr/>
        </p:nvSpPr>
        <p:spPr>
          <a:xfrm>
            <a:off x="1524000" y="22098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3" name="Circle"/>
          <p:cNvSpPr/>
          <p:nvPr/>
        </p:nvSpPr>
        <p:spPr>
          <a:xfrm>
            <a:off x="2819400" y="12954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4" name="Circle"/>
          <p:cNvSpPr/>
          <p:nvPr/>
        </p:nvSpPr>
        <p:spPr>
          <a:xfrm>
            <a:off x="7543800" y="13716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5" name="Circle"/>
          <p:cNvSpPr/>
          <p:nvPr/>
        </p:nvSpPr>
        <p:spPr>
          <a:xfrm>
            <a:off x="6096000" y="22860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6" name="Circle"/>
          <p:cNvSpPr/>
          <p:nvPr/>
        </p:nvSpPr>
        <p:spPr>
          <a:xfrm>
            <a:off x="6096000" y="12954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7" name="Circle"/>
          <p:cNvSpPr/>
          <p:nvPr/>
        </p:nvSpPr>
        <p:spPr>
          <a:xfrm>
            <a:off x="2819400" y="22860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8" name="Circle"/>
          <p:cNvSpPr/>
          <p:nvPr/>
        </p:nvSpPr>
        <p:spPr>
          <a:xfrm>
            <a:off x="1447800" y="44196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49" name="Circle"/>
          <p:cNvSpPr/>
          <p:nvPr/>
        </p:nvSpPr>
        <p:spPr>
          <a:xfrm>
            <a:off x="7543800" y="22098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0" name="Circle"/>
          <p:cNvSpPr/>
          <p:nvPr/>
        </p:nvSpPr>
        <p:spPr>
          <a:xfrm>
            <a:off x="1447800" y="52578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1" name="Circle"/>
          <p:cNvSpPr/>
          <p:nvPr/>
        </p:nvSpPr>
        <p:spPr>
          <a:xfrm>
            <a:off x="2895600" y="52578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2" name="Circle"/>
          <p:cNvSpPr/>
          <p:nvPr/>
        </p:nvSpPr>
        <p:spPr>
          <a:xfrm>
            <a:off x="2895600" y="44196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3" name="Circle"/>
          <p:cNvSpPr/>
          <p:nvPr/>
        </p:nvSpPr>
        <p:spPr>
          <a:xfrm>
            <a:off x="7467600" y="41148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4" name="Circle"/>
          <p:cNvSpPr/>
          <p:nvPr/>
        </p:nvSpPr>
        <p:spPr>
          <a:xfrm>
            <a:off x="6248400" y="41910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5" name="Rectangle"/>
          <p:cNvSpPr/>
          <p:nvPr/>
        </p:nvSpPr>
        <p:spPr>
          <a:xfrm rot="5400000">
            <a:off x="6972300" y="3695700"/>
            <a:ext cx="76200" cy="3352800"/>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6" name="Circle"/>
          <p:cNvSpPr/>
          <p:nvPr/>
        </p:nvSpPr>
        <p:spPr>
          <a:xfrm>
            <a:off x="6253162" y="5219700"/>
            <a:ext cx="304801"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57" name="Circle"/>
          <p:cNvSpPr/>
          <p:nvPr/>
        </p:nvSpPr>
        <p:spPr>
          <a:xfrm>
            <a:off x="7467600" y="5257800"/>
            <a:ext cx="304800" cy="304800"/>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Except for people looking directly at the camera, place your point of interest either on or…"/>
          <p:cNvSpPr txBox="1"/>
          <p:nvPr/>
        </p:nvSpPr>
        <p:spPr>
          <a:xfrm>
            <a:off x="780256" y="1130300"/>
            <a:ext cx="7848601" cy="24907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3300">
                <a:latin typeface="Arial"/>
                <a:ea typeface="Arial"/>
                <a:cs typeface="Arial"/>
                <a:sym typeface="Arial"/>
              </a:defRPr>
            </a:pPr>
            <a:r>
              <a:t>Except for people looking directly at the camera, place your </a:t>
            </a:r>
            <a:r>
              <a:rPr>
                <a:solidFill>
                  <a:srgbClr val="FF0000"/>
                </a:solidFill>
              </a:rPr>
              <a:t>point of interest</a:t>
            </a:r>
            <a:r>
              <a:t> either on or alongside the imaginary </a:t>
            </a:r>
            <a:r>
              <a:rPr>
                <a:solidFill>
                  <a:srgbClr val="FF0000"/>
                </a:solidFill>
              </a:rPr>
              <a:t>horizontal</a:t>
            </a:r>
            <a:r>
              <a:t> or </a:t>
            </a:r>
            <a:r>
              <a:rPr>
                <a:solidFill>
                  <a:srgbClr val="FF0000"/>
                </a:solidFill>
              </a:rPr>
              <a:t>vertical lines</a:t>
            </a:r>
            <a:r>
              <a:t>, or on 1 of the 4 Intersecting points.</a:t>
            </a:r>
          </a:p>
        </p:txBody>
      </p:sp>
      <p:sp>
        <p:nvSpPr>
          <p:cNvPr id="260" name="Rule of Thirds"/>
          <p:cNvSpPr txBox="1"/>
          <p:nvPr/>
        </p:nvSpPr>
        <p:spPr>
          <a:xfrm>
            <a:off x="2421448" y="294809"/>
            <a:ext cx="4031229" cy="7581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4600" u="sng">
                <a:latin typeface="Arial"/>
                <a:ea typeface="Arial"/>
                <a:cs typeface="Arial"/>
                <a:sym typeface="Arial"/>
              </a:defRPr>
            </a:lvl1pPr>
          </a:lstStyle>
          <a:p>
            <a:pPr/>
            <a:r>
              <a:t>Rule of Thirds</a:t>
            </a:r>
          </a:p>
        </p:txBody>
      </p:sp>
      <p:pic>
        <p:nvPicPr>
          <p:cNvPr id="261" name="rule of thirds 4.jpeg" descr="rule of thirds 4.jpeg"/>
          <p:cNvPicPr>
            <a:picLocks noChangeAspect="1"/>
          </p:cNvPicPr>
          <p:nvPr/>
        </p:nvPicPr>
        <p:blipFill>
          <a:blip r:embed="rId2">
            <a:extLst/>
          </a:blip>
          <a:stretch>
            <a:fillRect/>
          </a:stretch>
        </p:blipFill>
        <p:spPr>
          <a:xfrm>
            <a:off x="2702718" y="4242968"/>
            <a:ext cx="3743326" cy="2470087"/>
          </a:xfrm>
          <a:prstGeom prst="rect">
            <a:avLst/>
          </a:prstGeom>
          <a:ln w="12700">
            <a:miter lim="400000"/>
          </a:ln>
        </p:spPr>
      </p:pic>
      <p:sp>
        <p:nvSpPr>
          <p:cNvPr id="262" name="Rectangle"/>
          <p:cNvSpPr/>
          <p:nvPr/>
        </p:nvSpPr>
        <p:spPr>
          <a:xfrm>
            <a:off x="3693318" y="4249254"/>
            <a:ext cx="76201" cy="2514601"/>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3" name="Rectangle"/>
          <p:cNvSpPr/>
          <p:nvPr/>
        </p:nvSpPr>
        <p:spPr>
          <a:xfrm>
            <a:off x="5217318" y="4249254"/>
            <a:ext cx="76201" cy="2590801"/>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4" name="Rectangle"/>
          <p:cNvSpPr/>
          <p:nvPr/>
        </p:nvSpPr>
        <p:spPr>
          <a:xfrm rot="5400000">
            <a:off x="4531518" y="4096854"/>
            <a:ext cx="76201" cy="3733801"/>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5" name="Rectangle"/>
          <p:cNvSpPr/>
          <p:nvPr/>
        </p:nvSpPr>
        <p:spPr>
          <a:xfrm rot="5400000">
            <a:off x="4531518" y="3182454"/>
            <a:ext cx="76201" cy="3733801"/>
          </a:xfrm>
          <a:prstGeom prst="rect">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6" name="Circle"/>
          <p:cNvSpPr/>
          <p:nvPr/>
        </p:nvSpPr>
        <p:spPr>
          <a:xfrm>
            <a:off x="5064918" y="4935054"/>
            <a:ext cx="304801" cy="304801"/>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7" name="Circle"/>
          <p:cNvSpPr/>
          <p:nvPr/>
        </p:nvSpPr>
        <p:spPr>
          <a:xfrm>
            <a:off x="3617118" y="5849454"/>
            <a:ext cx="304801" cy="304801"/>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8" name="Circle"/>
          <p:cNvSpPr/>
          <p:nvPr/>
        </p:nvSpPr>
        <p:spPr>
          <a:xfrm>
            <a:off x="3617118" y="4858854"/>
            <a:ext cx="304801" cy="304801"/>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9" name="Circle"/>
          <p:cNvSpPr/>
          <p:nvPr/>
        </p:nvSpPr>
        <p:spPr>
          <a:xfrm>
            <a:off x="5064918" y="5773254"/>
            <a:ext cx="304801" cy="304801"/>
          </a:xfrm>
          <a:prstGeom prst="ellipse">
            <a:avLst/>
          </a:prstGeom>
          <a:gradFill>
            <a:gsLst>
              <a:gs pos="0">
                <a:schemeClr val="accent1"/>
              </a:gs>
              <a:gs pos="100000">
                <a:srgbClr val="566769"/>
              </a:gs>
            </a:gsLst>
            <a:path path="circle">
              <a:fillToRect l="37721" t="-19636" r="62278" b="119636"/>
            </a:path>
          </a:gradFill>
          <a:ln>
            <a:solidFill>
              <a:srgbClr val="000000"/>
            </a:solidFill>
          </a:ln>
        </p:spPr>
        <p:txBody>
          <a:bodyPr lIns="45718" tIns="45718" rIns="45718" bIns="45718" anchor="ctr"/>
          <a:lstStyle/>
          <a:p>
            <a:pPr>
              <a:defRPr>
                <a:latin typeface="Arial"/>
                <a:ea typeface="Arial"/>
                <a:cs typeface="Arial"/>
                <a:sym typeface="Arial"/>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Moving-room and Looking-room"/>
          <p:cNvSpPr txBox="1"/>
          <p:nvPr>
            <p:ph type="title"/>
          </p:nvPr>
        </p:nvSpPr>
        <p:spPr>
          <a:xfrm>
            <a:off x="558800" y="33337"/>
            <a:ext cx="8229600" cy="1555851"/>
          </a:xfrm>
          <a:prstGeom prst="rect">
            <a:avLst/>
          </a:prstGeom>
        </p:spPr>
        <p:txBody>
          <a:bodyPr/>
          <a:lstStyle>
            <a:lvl1pPr defTabSz="868680">
              <a:defRPr b="1" sz="5130" u="sng">
                <a:solidFill>
                  <a:srgbClr val="FF0000"/>
                </a:solidFill>
              </a:defRPr>
            </a:lvl1pPr>
          </a:lstStyle>
          <a:p>
            <a:pPr/>
            <a:r>
              <a:t>Moving-room and Looking-room</a:t>
            </a:r>
          </a:p>
        </p:txBody>
      </p:sp>
      <p:sp>
        <p:nvSpPr>
          <p:cNvPr id="272" name="Amount of room in shot left empty to make shot   look comfortable.…"/>
          <p:cNvSpPr txBox="1"/>
          <p:nvPr>
            <p:ph type="body" idx="1"/>
          </p:nvPr>
        </p:nvSpPr>
        <p:spPr>
          <a:xfrm>
            <a:off x="457200" y="1600200"/>
            <a:ext cx="8229600" cy="4525963"/>
          </a:xfrm>
          <a:prstGeom prst="rect">
            <a:avLst/>
          </a:prstGeom>
        </p:spPr>
        <p:txBody>
          <a:bodyPr/>
          <a:lstStyle/>
          <a:p>
            <a:pPr marL="342900" indent="-342900">
              <a:lnSpc>
                <a:spcPts val="6400"/>
              </a:lnSpc>
              <a:buSzTx/>
              <a:buNone/>
              <a:defRPr sz="3200"/>
            </a:pPr>
            <a:r>
              <a:t>   Amount of room in shot left empty to make shot look comfortable.</a:t>
            </a:r>
          </a:p>
          <a:p>
            <a:pPr marL="342900" indent="-342900">
              <a:lnSpc>
                <a:spcPts val="7000"/>
              </a:lnSpc>
              <a:spcBef>
                <a:spcPts val="600"/>
              </a:spcBef>
              <a:buSzTx/>
              <a:buNone/>
              <a:defRPr sz="3200"/>
            </a:pPr>
            <a:r>
              <a:t>    </a:t>
            </a:r>
            <a:r>
              <a:rPr u="sng"/>
              <a:t>Leaves space for the action or eye line.</a:t>
            </a:r>
          </a:p>
        </p:txBody>
      </p:sp>
      <p:pic>
        <p:nvPicPr>
          <p:cNvPr id="273" name="There is empty space for the subject to move into." descr="There is empty space for the subject to move into."/>
          <p:cNvPicPr>
            <a:picLocks noChangeAspect="1"/>
          </p:cNvPicPr>
          <p:nvPr/>
        </p:nvPicPr>
        <p:blipFill>
          <a:blip r:embed="rId2">
            <a:extLst/>
          </a:blip>
          <a:stretch>
            <a:fillRect/>
          </a:stretch>
        </p:blipFill>
        <p:spPr>
          <a:xfrm>
            <a:off x="1066800" y="3581400"/>
            <a:ext cx="3124200" cy="2347914"/>
          </a:xfrm>
          <a:prstGeom prst="rect">
            <a:avLst/>
          </a:prstGeom>
          <a:ln w="12700">
            <a:miter lim="400000"/>
          </a:ln>
        </p:spPr>
      </p:pic>
      <p:pic>
        <p:nvPicPr>
          <p:cNvPr id="274" name="There is empty space for the subject to look into." descr="There is empty space for the subject to look into."/>
          <p:cNvPicPr>
            <a:picLocks noChangeAspect="1"/>
          </p:cNvPicPr>
          <p:nvPr/>
        </p:nvPicPr>
        <p:blipFill>
          <a:blip r:embed="rId3">
            <a:extLst/>
          </a:blip>
          <a:stretch>
            <a:fillRect/>
          </a:stretch>
        </p:blipFill>
        <p:spPr>
          <a:xfrm>
            <a:off x="5486400" y="3581400"/>
            <a:ext cx="3352800" cy="2513014"/>
          </a:xfrm>
          <a:prstGeom prst="rect">
            <a:avLst/>
          </a:prstGeom>
          <a:ln w="12700">
            <a:miter lim="400000"/>
          </a:ln>
        </p:spPr>
      </p:pic>
      <p:sp>
        <p:nvSpPr>
          <p:cNvPr id="275" name="Arrow"/>
          <p:cNvSpPr/>
          <p:nvPr/>
        </p:nvSpPr>
        <p:spPr>
          <a:xfrm>
            <a:off x="2819400" y="4572000"/>
            <a:ext cx="976313" cy="304800"/>
          </a:xfrm>
          <a:prstGeom prst="rightArrow">
            <a:avLst>
              <a:gd name="adj1" fmla="val 50000"/>
              <a:gd name="adj2" fmla="val 80078"/>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76" name="Arrow"/>
          <p:cNvSpPr/>
          <p:nvPr/>
        </p:nvSpPr>
        <p:spPr>
          <a:xfrm>
            <a:off x="5791200" y="4419600"/>
            <a:ext cx="976313" cy="304800"/>
          </a:xfrm>
          <a:prstGeom prst="leftArrow">
            <a:avLst>
              <a:gd name="adj1" fmla="val 50000"/>
              <a:gd name="adj2" fmla="val 80078"/>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Avoiding Mergers"/>
          <p:cNvSpPr txBox="1"/>
          <p:nvPr>
            <p:ph type="title"/>
          </p:nvPr>
        </p:nvSpPr>
        <p:spPr>
          <a:xfrm>
            <a:off x="355600" y="-106363"/>
            <a:ext cx="8229600" cy="1143001"/>
          </a:xfrm>
          <a:prstGeom prst="rect">
            <a:avLst/>
          </a:prstGeom>
        </p:spPr>
        <p:txBody>
          <a:bodyPr/>
          <a:lstStyle>
            <a:lvl1pPr>
              <a:defRPr b="1" sz="5100" u="sng"/>
            </a:lvl1pPr>
          </a:lstStyle>
          <a:p>
            <a:pPr/>
            <a:r>
              <a:t>Avoiding Mergers</a:t>
            </a:r>
          </a:p>
        </p:txBody>
      </p:sp>
      <p:pic>
        <p:nvPicPr>
          <p:cNvPr id="279" name="merger1.jpeg" descr="merger1.jpeg"/>
          <p:cNvPicPr>
            <a:picLocks noChangeAspect="1"/>
          </p:cNvPicPr>
          <p:nvPr/>
        </p:nvPicPr>
        <p:blipFill>
          <a:blip r:embed="rId2">
            <a:extLst/>
          </a:blip>
          <a:stretch>
            <a:fillRect/>
          </a:stretch>
        </p:blipFill>
        <p:spPr>
          <a:xfrm>
            <a:off x="1003300" y="3081903"/>
            <a:ext cx="3762827" cy="2407105"/>
          </a:xfrm>
          <a:prstGeom prst="rect">
            <a:avLst/>
          </a:prstGeom>
          <a:ln w="12700">
            <a:miter lim="400000"/>
          </a:ln>
        </p:spPr>
      </p:pic>
      <p:pic>
        <p:nvPicPr>
          <p:cNvPr id="280" name="merger2.jpeg" descr="merger2.jpeg"/>
          <p:cNvPicPr>
            <a:picLocks noChangeAspect="1"/>
          </p:cNvPicPr>
          <p:nvPr/>
        </p:nvPicPr>
        <p:blipFill>
          <a:blip r:embed="rId3">
            <a:extLst/>
          </a:blip>
          <a:stretch>
            <a:fillRect/>
          </a:stretch>
        </p:blipFill>
        <p:spPr>
          <a:xfrm>
            <a:off x="5036694" y="3119869"/>
            <a:ext cx="3655688" cy="2339545"/>
          </a:xfrm>
          <a:prstGeom prst="rect">
            <a:avLst/>
          </a:prstGeom>
          <a:ln w="12700">
            <a:miter lim="400000"/>
          </a:ln>
        </p:spPr>
      </p:pic>
      <p:pic>
        <p:nvPicPr>
          <p:cNvPr id="281" name="correct.jpeg" descr="correct.jpeg"/>
          <p:cNvPicPr>
            <a:picLocks noChangeAspect="1"/>
          </p:cNvPicPr>
          <p:nvPr/>
        </p:nvPicPr>
        <p:blipFill>
          <a:blip r:embed="rId4">
            <a:extLst/>
          </a:blip>
          <a:stretch>
            <a:fillRect/>
          </a:stretch>
        </p:blipFill>
        <p:spPr>
          <a:xfrm>
            <a:off x="6388100" y="5651500"/>
            <a:ext cx="914400" cy="904875"/>
          </a:xfrm>
          <a:prstGeom prst="rect">
            <a:avLst/>
          </a:prstGeom>
          <a:ln w="12700">
            <a:miter lim="400000"/>
          </a:ln>
        </p:spPr>
      </p:pic>
      <p:sp>
        <p:nvSpPr>
          <p:cNvPr id="282" name="Tonal Merger"/>
          <p:cNvSpPr txBox="1"/>
          <p:nvPr/>
        </p:nvSpPr>
        <p:spPr>
          <a:xfrm>
            <a:off x="2762291" y="1090612"/>
            <a:ext cx="3019676" cy="609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700" u="sng">
                <a:latin typeface="Arial"/>
                <a:ea typeface="Arial"/>
                <a:cs typeface="Arial"/>
                <a:sym typeface="Arial"/>
              </a:defRPr>
            </a:lvl1pPr>
          </a:lstStyle>
          <a:p>
            <a:pPr/>
            <a:r>
              <a:t>Tonal Merger</a:t>
            </a:r>
          </a:p>
        </p:txBody>
      </p:sp>
      <p:sp>
        <p:nvSpPr>
          <p:cNvPr id="283" name="Where objects blend together in a picture and…"/>
          <p:cNvSpPr txBox="1"/>
          <p:nvPr/>
        </p:nvSpPr>
        <p:spPr>
          <a:xfrm>
            <a:off x="634999" y="1810904"/>
            <a:ext cx="7477457" cy="89260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800">
                <a:latin typeface="Arial"/>
                <a:ea typeface="Arial"/>
                <a:cs typeface="Arial"/>
                <a:sym typeface="Arial"/>
              </a:defRPr>
            </a:pPr>
            <a:r>
              <a:t>Where objects blend together in a picture and </a:t>
            </a:r>
          </a:p>
          <a:p>
            <a:pPr>
              <a:defRPr sz="2800">
                <a:latin typeface="Arial"/>
                <a:ea typeface="Arial"/>
                <a:cs typeface="Arial"/>
                <a:sym typeface="Arial"/>
              </a:defRPr>
            </a:pPr>
            <a:r>
              <a:t>                        lose their identity.</a:t>
            </a:r>
          </a:p>
        </p:txBody>
      </p:sp>
      <p:pic>
        <p:nvPicPr>
          <p:cNvPr id="284" name="incorrect mark.jpeg" descr="incorrect mark.jpeg"/>
          <p:cNvPicPr>
            <a:picLocks noChangeAspect="1"/>
          </p:cNvPicPr>
          <p:nvPr/>
        </p:nvPicPr>
        <p:blipFill>
          <a:blip r:embed="rId5">
            <a:extLst/>
          </a:blip>
          <a:stretch>
            <a:fillRect/>
          </a:stretch>
        </p:blipFill>
        <p:spPr>
          <a:xfrm>
            <a:off x="2696593" y="5867400"/>
            <a:ext cx="757240" cy="75723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6" name="merger3.jpeg" descr="merger3.jpeg"/>
          <p:cNvPicPr>
            <a:picLocks noChangeAspect="1"/>
          </p:cNvPicPr>
          <p:nvPr/>
        </p:nvPicPr>
        <p:blipFill>
          <a:blip r:embed="rId2">
            <a:extLst/>
          </a:blip>
          <a:stretch>
            <a:fillRect/>
          </a:stretch>
        </p:blipFill>
        <p:spPr>
          <a:xfrm>
            <a:off x="5886230" y="1398942"/>
            <a:ext cx="2690053" cy="3685703"/>
          </a:xfrm>
          <a:prstGeom prst="rect">
            <a:avLst/>
          </a:prstGeom>
          <a:ln w="12700">
            <a:miter lim="400000"/>
          </a:ln>
        </p:spPr>
      </p:pic>
      <p:sp>
        <p:nvSpPr>
          <p:cNvPr id="287" name="Dark hair blending into a dark background"/>
          <p:cNvSpPr txBox="1"/>
          <p:nvPr/>
        </p:nvSpPr>
        <p:spPr>
          <a:xfrm>
            <a:off x="139888" y="101600"/>
            <a:ext cx="8534024" cy="104292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a:defRPr b="1" sz="3300">
                <a:solidFill>
                  <a:srgbClr val="535353"/>
                </a:solidFill>
                <a:latin typeface="Arial"/>
                <a:ea typeface="Arial"/>
                <a:cs typeface="Arial"/>
                <a:sym typeface="Arial"/>
              </a:defRPr>
            </a:pPr>
            <a:r>
              <a:t>Issue #1</a:t>
            </a:r>
          </a:p>
          <a:p>
            <a:pPr algn="r">
              <a:defRPr b="1" sz="3300">
                <a:solidFill>
                  <a:srgbClr val="535353"/>
                </a:solidFill>
                <a:latin typeface="Arial"/>
                <a:ea typeface="Arial"/>
                <a:cs typeface="Arial"/>
                <a:sym typeface="Arial"/>
              </a:defRPr>
            </a:pPr>
            <a:r>
              <a:t>Dark hair blending into a dark background</a:t>
            </a:r>
          </a:p>
        </p:txBody>
      </p:sp>
      <p:sp>
        <p:nvSpPr>
          <p:cNvPr id="288" name="Solution…"/>
          <p:cNvSpPr txBox="1"/>
          <p:nvPr/>
        </p:nvSpPr>
        <p:spPr>
          <a:xfrm>
            <a:off x="520700" y="1512791"/>
            <a:ext cx="4950967" cy="34580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Arial"/>
                <a:ea typeface="Arial"/>
                <a:cs typeface="Arial"/>
                <a:sym typeface="Arial"/>
              </a:defRPr>
            </a:pPr>
          </a:p>
          <a:p>
            <a:pPr algn="r">
              <a:defRPr>
                <a:latin typeface="Arial"/>
                <a:ea typeface="Arial"/>
                <a:cs typeface="Arial"/>
                <a:sym typeface="Arial"/>
              </a:defRPr>
            </a:pPr>
          </a:p>
          <a:p>
            <a:pPr algn="r">
              <a:defRPr sz="2800">
                <a:latin typeface="Arial"/>
                <a:ea typeface="Arial"/>
                <a:cs typeface="Arial"/>
                <a:sym typeface="Arial"/>
              </a:defRPr>
            </a:pPr>
            <a:r>
              <a:t>                                 </a:t>
            </a:r>
            <a:r>
              <a:rPr b="1" u="sng"/>
              <a:t>Solution</a:t>
            </a:r>
            <a:endParaRPr b="1" u="sng"/>
          </a:p>
          <a:p>
            <a:pPr algn="r">
              <a:defRPr b="1" sz="2800">
                <a:latin typeface="Arial"/>
                <a:ea typeface="Arial"/>
                <a:cs typeface="Arial"/>
                <a:sym typeface="Arial"/>
              </a:defRPr>
            </a:pPr>
            <a:r>
              <a:t>Use a </a:t>
            </a:r>
            <a:r>
              <a:rPr>
                <a:solidFill>
                  <a:srgbClr val="FF0000"/>
                </a:solidFill>
              </a:rPr>
              <a:t>back light</a:t>
            </a:r>
            <a:r>
              <a:t> to separate the girl’s hair from the background.</a:t>
            </a:r>
          </a:p>
          <a:p>
            <a:pPr algn="r">
              <a:defRPr b="1" sz="2800">
                <a:latin typeface="Arial"/>
                <a:ea typeface="Arial"/>
                <a:cs typeface="Arial"/>
                <a:sym typeface="Arial"/>
              </a:defRPr>
            </a:pPr>
            <a:r>
              <a:t>Frame the shot from </a:t>
            </a:r>
            <a:r>
              <a:rPr>
                <a:solidFill>
                  <a:srgbClr val="FF0000"/>
                </a:solidFill>
              </a:rPr>
              <a:t>another angle</a:t>
            </a:r>
            <a:r>
              <a:t> to change the dark background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Dimensional Mergers"/>
          <p:cNvSpPr txBox="1"/>
          <p:nvPr/>
        </p:nvSpPr>
        <p:spPr>
          <a:xfrm>
            <a:off x="1758232" y="163511"/>
            <a:ext cx="5627536" cy="69587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4300" u="sng">
                <a:latin typeface="Arial"/>
                <a:ea typeface="Arial"/>
                <a:cs typeface="Arial"/>
                <a:sym typeface="Arial"/>
              </a:defRPr>
            </a:lvl1pPr>
          </a:lstStyle>
          <a:p>
            <a:pPr/>
            <a:r>
              <a:t>Dimensional Mergers</a:t>
            </a:r>
          </a:p>
        </p:txBody>
      </p:sp>
      <p:sp>
        <p:nvSpPr>
          <p:cNvPr id="291" name="When different elements in your picture…"/>
          <p:cNvSpPr txBox="1"/>
          <p:nvPr/>
        </p:nvSpPr>
        <p:spPr>
          <a:xfrm>
            <a:off x="1397000" y="1028700"/>
            <a:ext cx="6999792" cy="12990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2800">
                <a:latin typeface="Arial"/>
                <a:ea typeface="Arial"/>
                <a:cs typeface="Arial"/>
                <a:sym typeface="Arial"/>
              </a:defRPr>
            </a:pPr>
            <a:r>
              <a:t>When different elements in your picture </a:t>
            </a:r>
          </a:p>
          <a:p>
            <a:pPr algn="ctr">
              <a:defRPr b="1" sz="2800">
                <a:latin typeface="Arial"/>
                <a:ea typeface="Arial"/>
                <a:cs typeface="Arial"/>
                <a:sym typeface="Arial"/>
              </a:defRPr>
            </a:pPr>
            <a:r>
              <a:t>“run together” and looks odd.</a:t>
            </a:r>
          </a:p>
        </p:txBody>
      </p:sp>
      <p:pic>
        <p:nvPicPr>
          <p:cNvPr id="292" name="merger4.jpeg" descr="merger4.jpeg"/>
          <p:cNvPicPr>
            <a:picLocks noChangeAspect="1"/>
          </p:cNvPicPr>
          <p:nvPr/>
        </p:nvPicPr>
        <p:blipFill>
          <a:blip r:embed="rId2">
            <a:extLst/>
          </a:blip>
          <a:stretch>
            <a:fillRect/>
          </a:stretch>
        </p:blipFill>
        <p:spPr>
          <a:xfrm>
            <a:off x="3733800" y="2743200"/>
            <a:ext cx="1752600" cy="1752600"/>
          </a:xfrm>
          <a:prstGeom prst="rect">
            <a:avLst/>
          </a:prstGeom>
          <a:ln w="12700">
            <a:miter lim="400000"/>
          </a:ln>
        </p:spPr>
      </p:pic>
      <p:sp>
        <p:nvSpPr>
          <p:cNvPr id="293" name="Tip!…"/>
          <p:cNvSpPr txBox="1"/>
          <p:nvPr/>
        </p:nvSpPr>
        <p:spPr>
          <a:xfrm>
            <a:off x="685799" y="4800600"/>
            <a:ext cx="7773501" cy="7529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Arial"/>
                <a:ea typeface="Arial"/>
                <a:cs typeface="Arial"/>
                <a:sym typeface="Arial"/>
              </a:defRPr>
            </a:pPr>
            <a:r>
              <a:t>                                                 </a:t>
            </a:r>
            <a:endParaRPr b="1" sz="2800"/>
          </a:p>
          <a:p>
            <a:pPr>
              <a:defRPr sz="2800">
                <a:latin typeface="Arial"/>
                <a:ea typeface="Arial"/>
                <a:cs typeface="Arial"/>
                <a:sym typeface="Arial"/>
              </a:defRPr>
            </a:pPr>
            <a:r>
              <a:t>Close your one eye, and check your composition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Basic Camera Movements"/>
          <p:cNvSpPr txBox="1"/>
          <p:nvPr>
            <p:ph type="title"/>
          </p:nvPr>
        </p:nvSpPr>
        <p:spPr>
          <a:xfrm>
            <a:off x="457200" y="109537"/>
            <a:ext cx="8229600" cy="1143001"/>
          </a:xfrm>
          <a:prstGeom prst="rect">
            <a:avLst/>
          </a:prstGeom>
        </p:spPr>
        <p:txBody>
          <a:bodyPr/>
          <a:lstStyle>
            <a:lvl1pPr>
              <a:defRPr b="1" sz="5100" u="sng"/>
            </a:lvl1pPr>
          </a:lstStyle>
          <a:p>
            <a:pPr/>
            <a:r>
              <a:t>Basic Camera Movements</a:t>
            </a:r>
          </a:p>
        </p:txBody>
      </p:sp>
      <p:sp>
        <p:nvSpPr>
          <p:cNvPr id="296" name="Pan - Turning left or right…"/>
          <p:cNvSpPr txBox="1"/>
          <p:nvPr>
            <p:ph type="body" sz="half" idx="1"/>
          </p:nvPr>
        </p:nvSpPr>
        <p:spPr>
          <a:xfrm>
            <a:off x="508000" y="1397000"/>
            <a:ext cx="5334000" cy="4525963"/>
          </a:xfrm>
          <a:prstGeom prst="rect">
            <a:avLst/>
          </a:prstGeom>
        </p:spPr>
        <p:txBody>
          <a:bodyPr/>
          <a:lstStyle/>
          <a:p>
            <a:pPr marL="301752" indent="-301752" algn="l" defTabSz="378195">
              <a:lnSpc>
                <a:spcPts val="7200"/>
              </a:lnSpc>
              <a:spcBef>
                <a:spcPts val="400"/>
              </a:spcBef>
              <a:buSzTx/>
              <a:buNone/>
              <a:defRPr sz="2816" u="sng">
                <a:latin typeface="Arial"/>
                <a:ea typeface="Arial"/>
                <a:cs typeface="Arial"/>
                <a:sym typeface="Arial"/>
              </a:defRPr>
            </a:pPr>
            <a:r>
              <a:t>Pan </a:t>
            </a:r>
            <a:r>
              <a:t>- Turning left or right</a:t>
            </a:r>
          </a:p>
          <a:p>
            <a:pPr marL="301752" indent="-301752" defTabSz="378195">
              <a:lnSpc>
                <a:spcPts val="6400"/>
              </a:lnSpc>
              <a:spcBef>
                <a:spcPts val="500"/>
              </a:spcBef>
              <a:buSzTx/>
              <a:buNone/>
              <a:defRPr sz="2112"/>
            </a:pPr>
          </a:p>
          <a:p>
            <a:pPr marL="301752" indent="-301752" algn="l" defTabSz="378195">
              <a:lnSpc>
                <a:spcPts val="6900"/>
              </a:lnSpc>
              <a:spcBef>
                <a:spcPts val="400"/>
              </a:spcBef>
              <a:buSzTx/>
              <a:buNone/>
              <a:defRPr sz="2552">
                <a:latin typeface="Arial"/>
                <a:ea typeface="Arial"/>
                <a:cs typeface="Arial"/>
                <a:sym typeface="Arial"/>
              </a:defRPr>
            </a:pPr>
            <a:r>
              <a:rPr u="sng"/>
              <a:t>Tilt</a:t>
            </a:r>
            <a:r>
              <a:t> </a:t>
            </a:r>
            <a:r>
              <a:t>- Pointing camera up or down</a:t>
            </a:r>
          </a:p>
          <a:p>
            <a:pPr marL="301752" indent="-301752" defTabSz="378195">
              <a:lnSpc>
                <a:spcPts val="6400"/>
              </a:lnSpc>
              <a:spcBef>
                <a:spcPts val="500"/>
              </a:spcBef>
              <a:buSzTx/>
              <a:buNone/>
              <a:defRPr sz="2112"/>
            </a:pPr>
          </a:p>
          <a:p>
            <a:pPr marL="301752" indent="-301752" defTabSz="378195">
              <a:lnSpc>
                <a:spcPts val="5900"/>
              </a:lnSpc>
              <a:spcBef>
                <a:spcPts val="400"/>
              </a:spcBef>
              <a:buSzTx/>
              <a:buNone/>
              <a:defRPr sz="2552">
                <a:latin typeface="Arial"/>
                <a:ea typeface="Arial"/>
                <a:cs typeface="Arial"/>
                <a:sym typeface="Arial"/>
              </a:defRPr>
            </a:pPr>
            <a:r>
              <a:rPr u="sng"/>
              <a:t>High</a:t>
            </a:r>
            <a:r>
              <a:rPr u="sng"/>
              <a:t> </a:t>
            </a:r>
            <a:r>
              <a:rPr u="sng"/>
              <a:t>angle</a:t>
            </a:r>
            <a:r>
              <a:t> </a:t>
            </a:r>
            <a:r>
              <a:t>- shot above eyeline, looking down on subject</a:t>
            </a:r>
          </a:p>
          <a:p>
            <a:pPr marL="301752" indent="-301752" defTabSz="378195">
              <a:lnSpc>
                <a:spcPts val="6400"/>
              </a:lnSpc>
              <a:spcBef>
                <a:spcPts val="500"/>
              </a:spcBef>
              <a:buSzTx/>
              <a:buNone/>
              <a:defRPr sz="2112"/>
            </a:pPr>
          </a:p>
          <a:p>
            <a:pPr marL="301752" indent="-301752" defTabSz="378195">
              <a:lnSpc>
                <a:spcPts val="6700"/>
              </a:lnSpc>
              <a:spcBef>
                <a:spcPts val="400"/>
              </a:spcBef>
              <a:buSzTx/>
              <a:buNone/>
              <a:defRPr sz="2376">
                <a:latin typeface="Arial"/>
                <a:ea typeface="Arial"/>
                <a:cs typeface="Arial"/>
                <a:sym typeface="Arial"/>
              </a:defRPr>
            </a:pPr>
            <a:r>
              <a:rPr u="sng"/>
              <a:t>Low angle</a:t>
            </a:r>
            <a:r>
              <a:t> -</a:t>
            </a:r>
            <a:r>
              <a:t> shot below eyeline, looking up at subject</a:t>
            </a:r>
          </a:p>
        </p:txBody>
      </p:sp>
      <p:pic>
        <p:nvPicPr>
          <p:cNvPr id="297" name="camera silhouette.jpeg" descr="camera silhouette.jpeg"/>
          <p:cNvPicPr>
            <a:picLocks noChangeAspect="1"/>
          </p:cNvPicPr>
          <p:nvPr/>
        </p:nvPicPr>
        <p:blipFill>
          <a:blip r:embed="rId2">
            <a:extLst/>
          </a:blip>
          <a:stretch>
            <a:fillRect/>
          </a:stretch>
        </p:blipFill>
        <p:spPr>
          <a:xfrm rot="1324230">
            <a:off x="6000750" y="1422400"/>
            <a:ext cx="1295400" cy="895350"/>
          </a:xfrm>
          <a:prstGeom prst="rect">
            <a:avLst/>
          </a:prstGeom>
          <a:ln w="12700">
            <a:miter lim="400000"/>
          </a:ln>
        </p:spPr>
      </p:pic>
      <p:pic>
        <p:nvPicPr>
          <p:cNvPr id="298" name="man silhouette.jpeg" descr="man silhouette.jpeg"/>
          <p:cNvPicPr>
            <a:picLocks noChangeAspect="1"/>
          </p:cNvPicPr>
          <p:nvPr/>
        </p:nvPicPr>
        <p:blipFill>
          <a:blip r:embed="rId3">
            <a:extLst/>
          </a:blip>
          <a:stretch>
            <a:fillRect/>
          </a:stretch>
        </p:blipFill>
        <p:spPr>
          <a:xfrm>
            <a:off x="7454900" y="2346684"/>
            <a:ext cx="466725" cy="1181101"/>
          </a:xfrm>
          <a:prstGeom prst="rect">
            <a:avLst/>
          </a:prstGeom>
          <a:ln w="12700">
            <a:miter lim="400000"/>
          </a:ln>
        </p:spPr>
      </p:pic>
      <p:pic>
        <p:nvPicPr>
          <p:cNvPr id="299" name="camera silhouette.jpeg" descr="camera silhouette.jpeg"/>
          <p:cNvPicPr>
            <a:picLocks noChangeAspect="1"/>
          </p:cNvPicPr>
          <p:nvPr/>
        </p:nvPicPr>
        <p:blipFill>
          <a:blip r:embed="rId2">
            <a:extLst/>
          </a:blip>
          <a:stretch>
            <a:fillRect/>
          </a:stretch>
        </p:blipFill>
        <p:spPr>
          <a:xfrm rot="19232402">
            <a:off x="6794500" y="4876800"/>
            <a:ext cx="1066800" cy="738188"/>
          </a:xfrm>
          <a:prstGeom prst="rect">
            <a:avLst/>
          </a:prstGeom>
          <a:ln w="12700">
            <a:miter lim="400000"/>
          </a:ln>
        </p:spPr>
      </p:pic>
      <p:pic>
        <p:nvPicPr>
          <p:cNvPr id="300" name="man silhouette.jpeg" descr="man silhouette.jpeg"/>
          <p:cNvPicPr>
            <a:picLocks noChangeAspect="1"/>
          </p:cNvPicPr>
          <p:nvPr/>
        </p:nvPicPr>
        <p:blipFill>
          <a:blip r:embed="rId3">
            <a:extLst/>
          </a:blip>
          <a:stretch>
            <a:fillRect/>
          </a:stretch>
        </p:blipFill>
        <p:spPr>
          <a:xfrm>
            <a:off x="8013700" y="3992450"/>
            <a:ext cx="466725" cy="11811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Productions Phases"/>
          <p:cNvSpPr txBox="1"/>
          <p:nvPr/>
        </p:nvSpPr>
        <p:spPr>
          <a:xfrm>
            <a:off x="853624" y="901700"/>
            <a:ext cx="7641540" cy="94281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6000" u="sng">
                <a:latin typeface="Arial"/>
                <a:ea typeface="Arial"/>
                <a:cs typeface="Arial"/>
                <a:sym typeface="Arial"/>
              </a:defRPr>
            </a:lvl1pPr>
          </a:lstStyle>
          <a:p>
            <a:pPr/>
            <a:r>
              <a:t>3 Production Phases</a:t>
            </a:r>
          </a:p>
        </p:txBody>
      </p:sp>
      <p:sp>
        <p:nvSpPr>
          <p:cNvPr id="108" name="Pre-production"/>
          <p:cNvSpPr txBox="1"/>
          <p:nvPr/>
        </p:nvSpPr>
        <p:spPr>
          <a:xfrm>
            <a:off x="566737" y="1997754"/>
            <a:ext cx="6219281" cy="8744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57783">
              <a:defRPr b="1" sz="5900">
                <a:ln w="15488">
                  <a:solidFill>
                    <a:srgbClr val="000000"/>
                  </a:solidFill>
                </a:ln>
                <a:effectLst>
                  <a:outerShdw sx="100000" sy="100000" kx="0" ky="0" algn="b" rotWithShape="0" blurRad="38100" dist="21911" dir="2700000">
                    <a:srgbClr val="990000"/>
                  </a:outerShdw>
                </a:effectLst>
                <a:latin typeface="Arial"/>
                <a:ea typeface="Arial"/>
                <a:cs typeface="Arial"/>
                <a:sym typeface="Arial"/>
              </a:defRPr>
            </a:lvl1pPr>
          </a:lstStyle>
          <a:p>
            <a:pPr/>
            <a:r>
              <a:t>Pre-Production</a:t>
            </a:r>
          </a:p>
        </p:txBody>
      </p:sp>
      <p:sp>
        <p:nvSpPr>
          <p:cNvPr id="109" name="Production"/>
          <p:cNvSpPr txBox="1"/>
          <p:nvPr/>
        </p:nvSpPr>
        <p:spPr>
          <a:xfrm>
            <a:off x="929874" y="3025463"/>
            <a:ext cx="4058452" cy="93052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557783">
              <a:defRPr b="1" sz="5900">
                <a:ln w="15488">
                  <a:solidFill>
                    <a:srgbClr val="000000"/>
                  </a:solidFill>
                </a:ln>
                <a:effectLst>
                  <a:outerShdw sx="100000" sy="100000" kx="0" ky="0" algn="b" rotWithShape="0" blurRad="38100" dist="21911" dir="2700000">
                    <a:srgbClr val="990000"/>
                  </a:outerShdw>
                </a:effectLst>
                <a:latin typeface="Arial"/>
                <a:ea typeface="Arial"/>
                <a:cs typeface="Arial"/>
                <a:sym typeface="Arial"/>
              </a:defRPr>
            </a:lvl1pPr>
          </a:lstStyle>
          <a:p>
            <a:pPr/>
            <a:r>
              <a:t>Production</a:t>
            </a:r>
          </a:p>
        </p:txBody>
      </p:sp>
      <p:sp>
        <p:nvSpPr>
          <p:cNvPr id="110" name="Post Production"/>
          <p:cNvSpPr txBox="1"/>
          <p:nvPr/>
        </p:nvSpPr>
        <p:spPr>
          <a:xfrm>
            <a:off x="890220" y="4109233"/>
            <a:ext cx="5890360" cy="93052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557783">
              <a:defRPr b="1" sz="5900">
                <a:ln w="15488">
                  <a:solidFill>
                    <a:srgbClr val="000000"/>
                  </a:solidFill>
                </a:ln>
                <a:effectLst>
                  <a:outerShdw sx="100000" sy="100000" kx="0" ky="0" algn="b" rotWithShape="0" blurRad="38100" dist="21911" dir="2700000">
                    <a:srgbClr val="990000"/>
                  </a:outerShdw>
                </a:effectLst>
                <a:latin typeface="Arial"/>
                <a:ea typeface="Arial"/>
                <a:cs typeface="Arial"/>
                <a:sym typeface="Arial"/>
              </a:defRPr>
            </a:lvl1pPr>
          </a:lstStyle>
          <a:p>
            <a:pPr/>
            <a:r>
              <a:t>Post Production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08"/>
                                        </p:tgtEl>
                                        <p:attrNameLst>
                                          <p:attrName>style.visibility</p:attrName>
                                        </p:attrNameLst>
                                      </p:cBhvr>
                                      <p:to>
                                        <p:strVal val="visible"/>
                                      </p:to>
                                    </p:set>
                                    <p:animEffect filter="dissolve" transition="in">
                                      <p:cBhvr>
                                        <p:cTn id="7"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White Balance"/>
          <p:cNvSpPr txBox="1"/>
          <p:nvPr>
            <p:ph type="title"/>
          </p:nvPr>
        </p:nvSpPr>
        <p:spPr>
          <a:xfrm>
            <a:off x="-1600200" y="29005"/>
            <a:ext cx="8229600" cy="1143002"/>
          </a:xfrm>
          <a:prstGeom prst="rect">
            <a:avLst/>
          </a:prstGeom>
        </p:spPr>
        <p:txBody>
          <a:bodyPr/>
          <a:lstStyle>
            <a:lvl1pPr>
              <a:defRPr b="1" sz="4700" u="sng"/>
            </a:lvl1pPr>
          </a:lstStyle>
          <a:p>
            <a:pPr/>
            <a:r>
              <a:t>White Balance</a:t>
            </a:r>
          </a:p>
        </p:txBody>
      </p:sp>
      <p:sp>
        <p:nvSpPr>
          <p:cNvPr id="303" name="It’s a function which gives the camera a reference…"/>
          <p:cNvSpPr txBox="1"/>
          <p:nvPr/>
        </p:nvSpPr>
        <p:spPr>
          <a:xfrm>
            <a:off x="381000" y="1181100"/>
            <a:ext cx="8681252" cy="2518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800" u="sng">
                <a:latin typeface="Arial"/>
                <a:ea typeface="Arial"/>
                <a:cs typeface="Arial"/>
                <a:sym typeface="Arial"/>
              </a:defRPr>
            </a:pPr>
            <a:r>
              <a:t>Gives the camera a reference to “true white color”</a:t>
            </a:r>
          </a:p>
          <a:p>
            <a:pPr>
              <a:defRPr sz="2800">
                <a:latin typeface="Arial"/>
                <a:ea typeface="Arial"/>
                <a:cs typeface="Arial"/>
                <a:sym typeface="Arial"/>
              </a:defRPr>
            </a:pPr>
            <a:r>
              <a:t>It tells the camera what </a:t>
            </a:r>
            <a:r>
              <a:rPr>
                <a:solidFill>
                  <a:srgbClr val="FF0000"/>
                </a:solidFill>
              </a:rPr>
              <a:t>white</a:t>
            </a:r>
            <a:r>
              <a:t> looks like, and it </a:t>
            </a:r>
          </a:p>
          <a:p>
            <a:pPr>
              <a:defRPr sz="2800">
                <a:latin typeface="Arial"/>
                <a:ea typeface="Arial"/>
                <a:cs typeface="Arial"/>
                <a:sym typeface="Arial"/>
              </a:defRPr>
            </a:pPr>
            <a:r>
              <a:t>records all other colors correctly.</a:t>
            </a:r>
          </a:p>
          <a:p>
            <a:pPr>
              <a:defRPr sz="2800">
                <a:latin typeface="Arial"/>
                <a:ea typeface="Arial"/>
                <a:cs typeface="Arial"/>
                <a:sym typeface="Arial"/>
              </a:defRPr>
            </a:pPr>
          </a:p>
          <a:p>
            <a:pPr>
              <a:defRPr sz="2800">
                <a:latin typeface="Arial"/>
                <a:ea typeface="Arial"/>
                <a:cs typeface="Arial"/>
                <a:sym typeface="Arial"/>
              </a:defRPr>
            </a:pPr>
            <a:r>
              <a:t>An i</a:t>
            </a:r>
            <a:r>
              <a:rPr>
                <a:solidFill>
                  <a:srgbClr val="FF0000"/>
                </a:solidFill>
              </a:rPr>
              <a:t>ncorrect</a:t>
            </a:r>
            <a:r>
              <a:t> white balance will show video with </a:t>
            </a:r>
          </a:p>
          <a:p>
            <a:pPr>
              <a:defRPr sz="2800">
                <a:latin typeface="Arial"/>
                <a:ea typeface="Arial"/>
                <a:cs typeface="Arial"/>
                <a:sym typeface="Arial"/>
              </a:defRPr>
            </a:pPr>
            <a:r>
              <a:t>a </a:t>
            </a:r>
            <a:r>
              <a:rPr>
                <a:solidFill>
                  <a:srgbClr val="FF0000"/>
                </a:solidFill>
              </a:rPr>
              <a:t>blue</a:t>
            </a:r>
            <a:r>
              <a:t> or </a:t>
            </a:r>
            <a:r>
              <a:rPr>
                <a:solidFill>
                  <a:srgbClr val="FF0000"/>
                </a:solidFill>
              </a:rPr>
              <a:t>orange tint</a:t>
            </a:r>
            <a:r>
              <a:t>.</a:t>
            </a:r>
          </a:p>
        </p:txBody>
      </p:sp>
      <p:pic>
        <p:nvPicPr>
          <p:cNvPr id="304" name="white balance.jpeg" descr="white balance.jpeg"/>
          <p:cNvPicPr>
            <a:picLocks noChangeAspect="1"/>
          </p:cNvPicPr>
          <p:nvPr/>
        </p:nvPicPr>
        <p:blipFill>
          <a:blip r:embed="rId2">
            <a:extLst/>
          </a:blip>
          <a:stretch>
            <a:fillRect/>
          </a:stretch>
        </p:blipFill>
        <p:spPr>
          <a:xfrm>
            <a:off x="406399" y="4064000"/>
            <a:ext cx="3833887" cy="2518207"/>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Good news!  Most Consumer Cameras have Auto White Balance!"/>
          <p:cNvSpPr txBox="1"/>
          <p:nvPr>
            <p:ph type="title"/>
          </p:nvPr>
        </p:nvSpPr>
        <p:spPr>
          <a:xfrm>
            <a:off x="457200" y="-461963"/>
            <a:ext cx="8229600" cy="1958927"/>
          </a:xfrm>
          <a:prstGeom prst="rect">
            <a:avLst/>
          </a:prstGeom>
        </p:spPr>
        <p:txBody>
          <a:bodyPr/>
          <a:lstStyle/>
          <a:p>
            <a:pPr defTabSz="896111">
              <a:defRPr sz="4300" u="sng"/>
            </a:pPr>
            <a:br>
              <a:rPr sz="3900" u="none"/>
            </a:br>
            <a:r>
              <a:rPr b="1" sz="3800" u="none"/>
              <a:t>Most Cameras have </a:t>
            </a:r>
            <a:br>
              <a:rPr b="1" sz="3800" u="none"/>
            </a:br>
            <a:r>
              <a:rPr b="1" sz="3800" u="none"/>
              <a:t>Auto White Balance!</a:t>
            </a:r>
          </a:p>
        </p:txBody>
      </p:sp>
      <p:pic>
        <p:nvPicPr>
          <p:cNvPr id="307" name="Correct colour balance. " descr="Correct colour balance. "/>
          <p:cNvPicPr>
            <a:picLocks noChangeAspect="1"/>
          </p:cNvPicPr>
          <p:nvPr/>
        </p:nvPicPr>
        <p:blipFill>
          <a:blip r:embed="rId2">
            <a:extLst/>
          </a:blip>
          <a:stretch>
            <a:fillRect/>
          </a:stretch>
        </p:blipFill>
        <p:spPr>
          <a:xfrm>
            <a:off x="1981200" y="4648200"/>
            <a:ext cx="1524000" cy="1147763"/>
          </a:xfrm>
          <a:prstGeom prst="rect">
            <a:avLst/>
          </a:prstGeom>
          <a:ln w="12700">
            <a:miter lim="400000"/>
          </a:ln>
        </p:spPr>
      </p:pic>
      <p:pic>
        <p:nvPicPr>
          <p:cNvPr id="308" name="Colour balance is too blue. " descr="Colour balance is too blue. "/>
          <p:cNvPicPr>
            <a:picLocks noChangeAspect="1"/>
          </p:cNvPicPr>
          <p:nvPr/>
        </p:nvPicPr>
        <p:blipFill>
          <a:blip r:embed="rId3">
            <a:extLst/>
          </a:blip>
          <a:stretch>
            <a:fillRect/>
          </a:stretch>
        </p:blipFill>
        <p:spPr>
          <a:xfrm>
            <a:off x="1981200" y="1981200"/>
            <a:ext cx="1524000" cy="1147763"/>
          </a:xfrm>
          <a:prstGeom prst="rect">
            <a:avLst/>
          </a:prstGeom>
          <a:ln w="12700">
            <a:miter lim="400000"/>
          </a:ln>
        </p:spPr>
      </p:pic>
      <p:pic>
        <p:nvPicPr>
          <p:cNvPr id="309" name="Colour balance is too yellow. " descr="Colour balance is too yellow. "/>
          <p:cNvPicPr>
            <a:picLocks noChangeAspect="1"/>
          </p:cNvPicPr>
          <p:nvPr/>
        </p:nvPicPr>
        <p:blipFill>
          <a:blip r:embed="rId4">
            <a:extLst/>
          </a:blip>
          <a:stretch>
            <a:fillRect/>
          </a:stretch>
        </p:blipFill>
        <p:spPr>
          <a:xfrm>
            <a:off x="1981200" y="3352800"/>
            <a:ext cx="1447800" cy="1090613"/>
          </a:xfrm>
          <a:prstGeom prst="rect">
            <a:avLst/>
          </a:prstGeom>
          <a:ln w="12700">
            <a:miter lim="400000"/>
          </a:ln>
        </p:spPr>
      </p:pic>
      <p:sp>
        <p:nvSpPr>
          <p:cNvPr id="310" name="Too blue"/>
          <p:cNvSpPr txBox="1"/>
          <p:nvPr/>
        </p:nvSpPr>
        <p:spPr>
          <a:xfrm>
            <a:off x="3733800" y="2209800"/>
            <a:ext cx="1559181"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Arial"/>
                <a:ea typeface="Arial"/>
                <a:cs typeface="Arial"/>
                <a:sym typeface="Arial"/>
              </a:defRPr>
            </a:lvl1pPr>
          </a:lstStyle>
          <a:p>
            <a:pPr/>
            <a:r>
              <a:t>Too blue</a:t>
            </a:r>
          </a:p>
        </p:txBody>
      </p:sp>
      <p:sp>
        <p:nvSpPr>
          <p:cNvPr id="311" name="Too yellow"/>
          <p:cNvSpPr txBox="1"/>
          <p:nvPr/>
        </p:nvSpPr>
        <p:spPr>
          <a:xfrm>
            <a:off x="3733800" y="3657600"/>
            <a:ext cx="1915129"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Arial"/>
                <a:ea typeface="Arial"/>
                <a:cs typeface="Arial"/>
                <a:sym typeface="Arial"/>
              </a:defRPr>
            </a:lvl1pPr>
          </a:lstStyle>
          <a:p>
            <a:pPr/>
            <a:r>
              <a:t>Too yellow</a:t>
            </a:r>
          </a:p>
        </p:txBody>
      </p:sp>
      <p:sp>
        <p:nvSpPr>
          <p:cNvPr id="312" name="White-balanced"/>
          <p:cNvSpPr txBox="1"/>
          <p:nvPr/>
        </p:nvSpPr>
        <p:spPr>
          <a:xfrm>
            <a:off x="3581400" y="4953000"/>
            <a:ext cx="2731897"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u="sng">
                <a:latin typeface="Arial"/>
                <a:ea typeface="Arial"/>
                <a:cs typeface="Arial"/>
                <a:sym typeface="Arial"/>
              </a:defRPr>
            </a:lvl1pPr>
          </a:lstStyle>
          <a:p>
            <a:pPr/>
            <a:r>
              <a:t>White-balanced</a:t>
            </a:r>
          </a:p>
        </p:txBody>
      </p:sp>
      <p:pic>
        <p:nvPicPr>
          <p:cNvPr id="313" name="correct.jpeg" descr="correct.jpeg"/>
          <p:cNvPicPr>
            <a:picLocks noChangeAspect="1"/>
          </p:cNvPicPr>
          <p:nvPr/>
        </p:nvPicPr>
        <p:blipFill>
          <a:blip r:embed="rId5">
            <a:extLst/>
          </a:blip>
          <a:stretch>
            <a:fillRect/>
          </a:stretch>
        </p:blipFill>
        <p:spPr>
          <a:xfrm>
            <a:off x="6400799" y="4360305"/>
            <a:ext cx="1247036" cy="1234045"/>
          </a:xfrm>
          <a:prstGeom prst="rect">
            <a:avLst/>
          </a:prstGeom>
          <a:ln w="12700">
            <a:miter lim="400000"/>
          </a:ln>
        </p:spPr>
      </p:pic>
      <p:pic>
        <p:nvPicPr>
          <p:cNvPr id="314" name="incorrect mark.jpeg" descr="incorrect mark.jpeg"/>
          <p:cNvPicPr>
            <a:picLocks noChangeAspect="1"/>
          </p:cNvPicPr>
          <p:nvPr/>
        </p:nvPicPr>
        <p:blipFill>
          <a:blip r:embed="rId6">
            <a:extLst/>
          </a:blip>
          <a:stretch>
            <a:fillRect/>
          </a:stretch>
        </p:blipFill>
        <p:spPr>
          <a:xfrm>
            <a:off x="5638800" y="2133600"/>
            <a:ext cx="642938" cy="642938"/>
          </a:xfrm>
          <a:prstGeom prst="rect">
            <a:avLst/>
          </a:prstGeom>
          <a:ln w="12700">
            <a:miter lim="400000"/>
          </a:ln>
        </p:spPr>
      </p:pic>
      <p:pic>
        <p:nvPicPr>
          <p:cNvPr id="315" name="incorrect mark.jpeg" descr="incorrect mark.jpeg"/>
          <p:cNvPicPr>
            <a:picLocks noChangeAspect="1"/>
          </p:cNvPicPr>
          <p:nvPr/>
        </p:nvPicPr>
        <p:blipFill>
          <a:blip r:embed="rId6">
            <a:extLst/>
          </a:blip>
          <a:stretch>
            <a:fillRect/>
          </a:stretch>
        </p:blipFill>
        <p:spPr>
          <a:xfrm>
            <a:off x="5791200" y="3581400"/>
            <a:ext cx="642938" cy="64293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Indoor Setting"/>
          <p:cNvSpPr txBox="1"/>
          <p:nvPr>
            <p:ph type="title"/>
          </p:nvPr>
        </p:nvSpPr>
        <p:spPr>
          <a:xfrm>
            <a:off x="2374900" y="1544636"/>
            <a:ext cx="8229600" cy="1143002"/>
          </a:xfrm>
          <a:prstGeom prst="rect">
            <a:avLst/>
          </a:prstGeom>
        </p:spPr>
        <p:txBody>
          <a:bodyPr/>
          <a:lstStyle>
            <a:lvl1pPr algn="l">
              <a:defRPr b="1" sz="5200">
                <a:solidFill>
                  <a:srgbClr val="FF0000"/>
                </a:solidFill>
              </a:defRPr>
            </a:lvl1pPr>
          </a:lstStyle>
          <a:p>
            <a:pPr/>
            <a:r>
              <a:t>Indoor Setting</a:t>
            </a:r>
          </a:p>
        </p:txBody>
      </p:sp>
      <p:sp>
        <p:nvSpPr>
          <p:cNvPr id="318" name="Body"/>
          <p:cNvSpPr txBox="1"/>
          <p:nvPr>
            <p:ph type="body" sz="quarter" idx="1"/>
          </p:nvPr>
        </p:nvSpPr>
        <p:spPr>
          <a:xfrm>
            <a:off x="2374900" y="7404100"/>
            <a:ext cx="4038600" cy="2185989"/>
          </a:xfrm>
          <a:prstGeom prst="rect">
            <a:avLst/>
          </a:prstGeom>
        </p:spPr>
        <p:txBody>
          <a:bodyPr/>
          <a:lstStyle/>
          <a:p>
            <a:pPr/>
          </a:p>
        </p:txBody>
      </p:sp>
      <p:pic>
        <p:nvPicPr>
          <p:cNvPr id="319" name="bulb-svg-13.png" descr="bulb-svg-13.png"/>
          <p:cNvPicPr>
            <a:picLocks noChangeAspect="1"/>
          </p:cNvPicPr>
          <p:nvPr/>
        </p:nvPicPr>
        <p:blipFill>
          <a:blip r:embed="rId2">
            <a:extLst/>
          </a:blip>
          <a:stretch>
            <a:fillRect/>
          </a:stretch>
        </p:blipFill>
        <p:spPr>
          <a:xfrm>
            <a:off x="317088" y="648514"/>
            <a:ext cx="1840687" cy="1840686"/>
          </a:xfrm>
          <a:prstGeom prst="rect">
            <a:avLst/>
          </a:prstGeom>
          <a:ln w="12700">
            <a:miter lim="400000"/>
          </a:ln>
        </p:spPr>
      </p:pic>
      <p:pic>
        <p:nvPicPr>
          <p:cNvPr id="320" name="61401.png" descr="61401.png"/>
          <p:cNvPicPr>
            <a:picLocks noChangeAspect="1"/>
          </p:cNvPicPr>
          <p:nvPr/>
        </p:nvPicPr>
        <p:blipFill>
          <a:blip r:embed="rId3">
            <a:extLst/>
          </a:blip>
          <a:stretch>
            <a:fillRect/>
          </a:stretch>
        </p:blipFill>
        <p:spPr>
          <a:xfrm>
            <a:off x="225631" y="2668367"/>
            <a:ext cx="2023600" cy="2093864"/>
          </a:xfrm>
          <a:prstGeom prst="rect">
            <a:avLst/>
          </a:prstGeom>
          <a:ln w="12700">
            <a:miter lim="400000"/>
          </a:ln>
        </p:spPr>
      </p:pic>
      <p:pic>
        <p:nvPicPr>
          <p:cNvPr id="321" name="auto.png" descr="auto.png"/>
          <p:cNvPicPr>
            <a:picLocks noChangeAspect="1"/>
          </p:cNvPicPr>
          <p:nvPr/>
        </p:nvPicPr>
        <p:blipFill>
          <a:blip r:embed="rId4">
            <a:extLst/>
          </a:blip>
          <a:stretch>
            <a:fillRect/>
          </a:stretch>
        </p:blipFill>
        <p:spPr>
          <a:xfrm>
            <a:off x="444088" y="4941398"/>
            <a:ext cx="1840687" cy="1769064"/>
          </a:xfrm>
          <a:prstGeom prst="rect">
            <a:avLst/>
          </a:prstGeom>
          <a:ln w="12700">
            <a:miter lim="400000"/>
          </a:ln>
        </p:spPr>
      </p:pic>
      <p:sp>
        <p:nvSpPr>
          <p:cNvPr id="322" name="Outdoor Setting"/>
          <p:cNvSpPr txBox="1"/>
          <p:nvPr/>
        </p:nvSpPr>
        <p:spPr>
          <a:xfrm>
            <a:off x="2260600" y="326548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defRPr b="1" sz="5200">
                <a:solidFill>
                  <a:srgbClr val="FF0000"/>
                </a:solidFill>
                <a:latin typeface="Arial"/>
                <a:ea typeface="Arial"/>
                <a:cs typeface="Arial"/>
                <a:sym typeface="Arial"/>
              </a:defRPr>
            </a:lvl1pPr>
          </a:lstStyle>
          <a:p>
            <a:pPr/>
            <a:r>
              <a:t>Outdoor Setting</a:t>
            </a:r>
          </a:p>
        </p:txBody>
      </p:sp>
      <p:sp>
        <p:nvSpPr>
          <p:cNvPr id="323" name="Automatic Setting"/>
          <p:cNvSpPr txBox="1"/>
          <p:nvPr/>
        </p:nvSpPr>
        <p:spPr>
          <a:xfrm>
            <a:off x="2374900" y="498633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defRPr b="1" sz="5200">
                <a:solidFill>
                  <a:srgbClr val="FF0000"/>
                </a:solidFill>
                <a:latin typeface="Arial"/>
                <a:ea typeface="Arial"/>
                <a:cs typeface="Arial"/>
                <a:sym typeface="Arial"/>
              </a:defRPr>
            </a:lvl1pPr>
          </a:lstStyle>
          <a:p>
            <a:pPr/>
            <a:r>
              <a:t>Automatic Setting</a:t>
            </a:r>
          </a:p>
        </p:txBody>
      </p:sp>
      <p:sp>
        <p:nvSpPr>
          <p:cNvPr id="324" name="Sony Handycams…"/>
          <p:cNvSpPr txBox="1"/>
          <p:nvPr/>
        </p:nvSpPr>
        <p:spPr>
          <a:xfrm>
            <a:off x="2438123" y="240569"/>
            <a:ext cx="5300113" cy="1209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3700" u="sng"/>
            </a:pPr>
            <a:r>
              <a:t>Sony Handycams </a:t>
            </a:r>
          </a:p>
          <a:p>
            <a:pPr>
              <a:defRPr b="1" sz="3700" u="sng"/>
            </a:pPr>
            <a:r>
              <a:t>White Balance Settings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6" name="2d6bb07f7fe612e2b1dadecb894a69b0.png" descr="2d6bb07f7fe612e2b1dadecb894a69b0.png"/>
          <p:cNvPicPr>
            <a:picLocks noChangeAspect="1"/>
          </p:cNvPicPr>
          <p:nvPr/>
        </p:nvPicPr>
        <p:blipFill>
          <a:blip r:embed="rId2">
            <a:extLst/>
          </a:blip>
          <a:stretch>
            <a:fillRect/>
          </a:stretch>
        </p:blipFill>
        <p:spPr>
          <a:xfrm>
            <a:off x="176262" y="108309"/>
            <a:ext cx="6641381" cy="664138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28" name="How to do a manual white balance"/>
          <p:cNvSpPr txBox="1"/>
          <p:nvPr/>
        </p:nvSpPr>
        <p:spPr>
          <a:xfrm>
            <a:off x="1676400" y="228600"/>
            <a:ext cx="5893404"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u="sng">
                <a:latin typeface="Arial"/>
                <a:ea typeface="Arial"/>
                <a:cs typeface="Arial"/>
                <a:sym typeface="Arial"/>
              </a:defRPr>
            </a:lvl1pPr>
          </a:lstStyle>
          <a:p>
            <a:pPr/>
            <a:r>
              <a:t>How to do a manual white balance</a:t>
            </a:r>
          </a:p>
        </p:txBody>
      </p:sp>
      <p:pic>
        <p:nvPicPr>
          <p:cNvPr id="329" name="A purpose-designed white balance card is a handy thing. " descr="A purpose-designed white balance card is a handy thing. "/>
          <p:cNvPicPr>
            <a:picLocks noChangeAspect="1"/>
          </p:cNvPicPr>
          <p:nvPr/>
        </p:nvPicPr>
        <p:blipFill>
          <a:blip r:embed="rId2">
            <a:extLst/>
          </a:blip>
          <a:stretch>
            <a:fillRect/>
          </a:stretch>
        </p:blipFill>
        <p:spPr>
          <a:xfrm>
            <a:off x="228600" y="990600"/>
            <a:ext cx="3689350" cy="3086100"/>
          </a:xfrm>
          <a:prstGeom prst="rect">
            <a:avLst/>
          </a:prstGeom>
          <a:ln w="12700">
            <a:miter lim="400000"/>
          </a:ln>
        </p:spPr>
      </p:pic>
      <p:sp>
        <p:nvSpPr>
          <p:cNvPr id="330" name="Point the Camera at a pure white…"/>
          <p:cNvSpPr txBox="1"/>
          <p:nvPr/>
        </p:nvSpPr>
        <p:spPr>
          <a:xfrm>
            <a:off x="4022725" y="954087"/>
            <a:ext cx="5241239" cy="50598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342900" indent="-342900">
              <a:buSzPct val="100000"/>
              <a:buFont typeface="Arial"/>
              <a:buChar char="✓"/>
              <a:defRPr sz="2400">
                <a:latin typeface="Arial"/>
                <a:ea typeface="Arial"/>
                <a:cs typeface="Arial"/>
                <a:sym typeface="Arial"/>
              </a:defRPr>
            </a:pPr>
            <a:r>
              <a:t>Point the Camera at a pure white</a:t>
            </a:r>
          </a:p>
          <a:p>
            <a:pPr marL="342900" indent="-342900">
              <a:defRPr sz="2400">
                <a:latin typeface="Arial"/>
                <a:ea typeface="Arial"/>
                <a:cs typeface="Arial"/>
                <a:sym typeface="Arial"/>
              </a:defRPr>
            </a:pPr>
            <a:r>
              <a:t>matte surface.</a:t>
            </a:r>
          </a:p>
          <a:p>
            <a:pPr marL="342900" indent="-342900">
              <a:buSzPct val="100000"/>
              <a:buFont typeface="Arial"/>
              <a:buChar char="✓"/>
              <a:defRPr sz="2400">
                <a:latin typeface="Arial"/>
                <a:ea typeface="Arial"/>
                <a:cs typeface="Arial"/>
                <a:sym typeface="Arial"/>
              </a:defRPr>
            </a:pPr>
            <a:r>
              <a:t>Zoom in to fill the screen with </a:t>
            </a:r>
          </a:p>
          <a:p>
            <a:pPr marL="342900" indent="-342900">
              <a:defRPr sz="2400">
                <a:latin typeface="Arial"/>
                <a:ea typeface="Arial"/>
                <a:cs typeface="Arial"/>
                <a:sym typeface="Arial"/>
              </a:defRPr>
            </a:pPr>
            <a:r>
              <a:t>“white” and set focus with dominant</a:t>
            </a:r>
          </a:p>
          <a:p>
            <a:pPr marL="342900" indent="-342900">
              <a:defRPr sz="2400">
                <a:latin typeface="Arial"/>
                <a:ea typeface="Arial"/>
                <a:cs typeface="Arial"/>
                <a:sym typeface="Arial"/>
              </a:defRPr>
            </a:pPr>
            <a:r>
              <a:t> light source on the sheet.</a:t>
            </a:r>
          </a:p>
          <a:p>
            <a:pPr marL="342900" indent="-342900">
              <a:buSzPct val="100000"/>
              <a:buFont typeface="Arial"/>
              <a:buChar char="✓"/>
              <a:defRPr sz="2400">
                <a:latin typeface="Arial"/>
                <a:ea typeface="Arial"/>
                <a:cs typeface="Arial"/>
                <a:sym typeface="Arial"/>
              </a:defRPr>
            </a:pPr>
            <a:r>
              <a:t>Press White Balance button.</a:t>
            </a:r>
          </a:p>
          <a:p>
            <a:pPr marL="342900" indent="-342900">
              <a:buSzPct val="100000"/>
              <a:buFont typeface="Arial"/>
              <a:buChar char="✓"/>
              <a:defRPr sz="2400">
                <a:latin typeface="Arial"/>
                <a:ea typeface="Arial"/>
                <a:cs typeface="Arial"/>
                <a:sym typeface="Arial"/>
              </a:defRPr>
            </a:pPr>
            <a:r>
              <a:t>Camera will take a few seconds to </a:t>
            </a:r>
          </a:p>
          <a:p>
            <a:pPr marL="342900" indent="-342900">
              <a:defRPr sz="2400">
                <a:latin typeface="Arial"/>
                <a:ea typeface="Arial"/>
                <a:cs typeface="Arial"/>
                <a:sym typeface="Arial"/>
              </a:defRPr>
            </a:pPr>
            <a:r>
              <a:t>white balance.</a:t>
            </a:r>
          </a:p>
          <a:p>
            <a:pPr marL="342900" indent="-342900">
              <a:buSzPct val="100000"/>
              <a:buFont typeface="Arial"/>
              <a:buChar char="✓"/>
              <a:defRPr sz="2400">
                <a:latin typeface="Arial"/>
                <a:ea typeface="Arial"/>
                <a:cs typeface="Arial"/>
                <a:sym typeface="Arial"/>
              </a:defRPr>
            </a:pPr>
            <a:r>
              <a:t>Watch for WB icon to appear in </a:t>
            </a:r>
          </a:p>
          <a:p>
            <a:pPr marL="342900" indent="-342900">
              <a:defRPr sz="2400">
                <a:latin typeface="Arial"/>
                <a:ea typeface="Arial"/>
                <a:cs typeface="Arial"/>
                <a:sym typeface="Arial"/>
              </a:defRPr>
            </a:pPr>
            <a:r>
              <a:t>viewfinder to confirm.</a:t>
            </a:r>
          </a:p>
          <a:p>
            <a:pPr marL="342900" indent="-342900">
              <a:defRPr sz="2400">
                <a:latin typeface="Arial"/>
                <a:ea typeface="Arial"/>
                <a:cs typeface="Arial"/>
                <a:sym typeface="Arial"/>
              </a:defRPr>
            </a:pPr>
          </a:p>
          <a:p>
            <a:pPr marL="342900" indent="-342900">
              <a:buSzPct val="100000"/>
              <a:buFont typeface="Arial"/>
              <a:buChar char="✓"/>
              <a:defRPr sz="2400">
                <a:latin typeface="Arial"/>
                <a:ea typeface="Arial"/>
                <a:cs typeface="Arial"/>
                <a:sym typeface="Arial"/>
              </a:defRPr>
            </a:pPr>
          </a:p>
          <a:p>
            <a:pPr marL="342900" indent="-342900">
              <a:buSzPct val="100000"/>
              <a:buChar char="•"/>
              <a:defRPr sz="2400">
                <a:latin typeface="Arial"/>
                <a:ea typeface="Arial"/>
                <a:cs typeface="Arial"/>
                <a:sym typeface="Arial"/>
              </a:defRPr>
            </a:pPr>
          </a:p>
          <a:p>
            <a:pPr marL="342900" indent="-342900">
              <a:defRPr sz="2400">
                <a:latin typeface="Arial"/>
                <a:ea typeface="Arial"/>
                <a:cs typeface="Arial"/>
                <a:sym typeface="Arial"/>
              </a:defRPr>
            </a:pPr>
            <a:r>
              <a:t> </a:t>
            </a:r>
          </a:p>
        </p:txBody>
      </p:sp>
      <p:sp>
        <p:nvSpPr>
          <p:cNvPr id="331" name="N.B. Perform this function at the beginning of every shoot, and every time the lighting conditions change.…"/>
          <p:cNvSpPr txBox="1"/>
          <p:nvPr/>
        </p:nvSpPr>
        <p:spPr>
          <a:xfrm>
            <a:off x="990600" y="4724400"/>
            <a:ext cx="7772400" cy="11482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400">
                <a:latin typeface="Arial"/>
                <a:ea typeface="Arial"/>
                <a:cs typeface="Arial"/>
                <a:sym typeface="Arial"/>
              </a:defRPr>
            </a:pPr>
            <a:r>
              <a:t>N.B. Perform this function at the</a:t>
            </a:r>
            <a:r>
              <a:rPr>
                <a:solidFill>
                  <a:srgbClr val="FF0000"/>
                </a:solidFill>
              </a:rPr>
              <a:t> </a:t>
            </a:r>
            <a:r>
              <a:rPr b="1" u="sng">
                <a:solidFill>
                  <a:srgbClr val="FF0000"/>
                </a:solidFill>
              </a:rPr>
              <a:t>beginning </a:t>
            </a:r>
            <a:r>
              <a:t>of every shoot, and </a:t>
            </a:r>
            <a:r>
              <a:rPr b="1" u="sng">
                <a:solidFill>
                  <a:srgbClr val="FF0000"/>
                </a:solidFill>
              </a:rPr>
              <a:t>every time</a:t>
            </a:r>
            <a:r>
              <a:t> the lighting conditions change. </a:t>
            </a:r>
          </a:p>
          <a:p>
            <a:pPr>
              <a:defRPr sz="2400">
                <a:latin typeface="Arial"/>
                <a:ea typeface="Arial"/>
                <a:cs typeface="Arial"/>
                <a:sym typeface="Arial"/>
              </a:defRPr>
            </a:pPr>
            <a:r>
              <a:t>eg inside vs outside.</a:t>
            </a:r>
          </a:p>
        </p:txBody>
      </p:sp>
      <p:sp>
        <p:nvSpPr>
          <p:cNvPr id="332" name="Shape"/>
          <p:cNvSpPr/>
          <p:nvPr/>
        </p:nvSpPr>
        <p:spPr>
          <a:xfrm>
            <a:off x="304800" y="5029200"/>
            <a:ext cx="609600" cy="48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gradFill>
            <a:gsLst>
              <a:gs pos="0">
                <a:srgbClr val="FFFF99"/>
              </a:gs>
              <a:gs pos="100000">
                <a:srgbClr val="767646"/>
              </a:gs>
            </a:gsLst>
          </a:gradFill>
          <a:ln>
            <a:solidFill>
              <a:srgbClr val="000000"/>
            </a:solidFill>
          </a:ln>
        </p:spPr>
        <p:txBody>
          <a:bodyPr lIns="45718" tIns="45718" rIns="45718" bIns="45718" anchor="ctr"/>
          <a:lstStyle/>
          <a:p>
            <a:pPr>
              <a:defRPr>
                <a:latin typeface="Arial"/>
                <a:ea typeface="Arial"/>
                <a:cs typeface="Arial"/>
                <a:sym typeface="Arial"/>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Bad Habits…"/>
          <p:cNvSpPr txBox="1"/>
          <p:nvPr>
            <p:ph type="title"/>
          </p:nvPr>
        </p:nvSpPr>
        <p:spPr>
          <a:xfrm>
            <a:off x="330200" y="427037"/>
            <a:ext cx="8229600" cy="1143001"/>
          </a:xfrm>
          <a:prstGeom prst="rect">
            <a:avLst/>
          </a:prstGeom>
        </p:spPr>
        <p:txBody>
          <a:bodyPr/>
          <a:lstStyle>
            <a:lvl1pPr defTabSz="886968">
              <a:defRPr b="1" sz="4268" u="sng"/>
            </a:lvl1pPr>
          </a:lstStyle>
          <a:p>
            <a:pPr/>
            <a:r>
              <a:t>Bad Habits…Don’t Learn These</a:t>
            </a:r>
          </a:p>
        </p:txBody>
      </p:sp>
      <p:sp>
        <p:nvSpPr>
          <p:cNvPr id="335" name="DON’T zoom all the time!!!…"/>
          <p:cNvSpPr txBox="1"/>
          <p:nvPr>
            <p:ph type="body" idx="1"/>
          </p:nvPr>
        </p:nvSpPr>
        <p:spPr>
          <a:xfrm>
            <a:off x="330200" y="1600200"/>
            <a:ext cx="8229600" cy="4525963"/>
          </a:xfrm>
          <a:prstGeom prst="rect">
            <a:avLst/>
          </a:prstGeom>
        </p:spPr>
        <p:txBody>
          <a:bodyPr/>
          <a:lstStyle/>
          <a:p>
            <a:pPr marL="342900" indent="-342900" algn="l">
              <a:lnSpc>
                <a:spcPct val="80000"/>
              </a:lnSpc>
              <a:spcBef>
                <a:spcPts val="600"/>
              </a:spcBef>
              <a:buSzTx/>
              <a:buNone/>
              <a:defRPr sz="2800">
                <a:solidFill>
                  <a:srgbClr val="FF0000"/>
                </a:solidFill>
              </a:defRPr>
            </a:pPr>
            <a:r>
              <a:t>DON’T</a:t>
            </a:r>
            <a:r>
              <a:rPr>
                <a:solidFill>
                  <a:srgbClr val="000000"/>
                </a:solidFill>
              </a:rPr>
              <a:t> zoom all the time!!! Zoom is BANNED</a:t>
            </a:r>
          </a:p>
          <a:p>
            <a:pPr marL="342900" indent="-342900" algn="l">
              <a:lnSpc>
                <a:spcPct val="80000"/>
              </a:lnSpc>
              <a:spcBef>
                <a:spcPts val="600"/>
              </a:spcBef>
              <a:buSzTx/>
              <a:buNone/>
              <a:defRPr sz="2800">
                <a:solidFill>
                  <a:srgbClr val="FF0000"/>
                </a:solidFill>
              </a:defRPr>
            </a:pPr>
            <a:r>
              <a:t>DON’T</a:t>
            </a:r>
            <a:r>
              <a:rPr>
                <a:solidFill>
                  <a:srgbClr val="000000"/>
                </a:solidFill>
              </a:rPr>
              <a:t> shoot with effects. Add it in the edit.</a:t>
            </a:r>
          </a:p>
          <a:p>
            <a:pPr marL="342900" indent="-342900" algn="l">
              <a:lnSpc>
                <a:spcPct val="80000"/>
              </a:lnSpc>
              <a:spcBef>
                <a:spcPts val="600"/>
              </a:spcBef>
              <a:buSzTx/>
              <a:buNone/>
              <a:defRPr sz="2800">
                <a:solidFill>
                  <a:srgbClr val="FF0000"/>
                </a:solidFill>
              </a:defRPr>
            </a:pPr>
            <a:r>
              <a:t>DON’T</a:t>
            </a:r>
            <a:r>
              <a:rPr>
                <a:solidFill>
                  <a:srgbClr val="000000"/>
                </a:solidFill>
              </a:rPr>
              <a:t> add date stamp. Home video.</a:t>
            </a:r>
          </a:p>
          <a:p>
            <a:pPr marL="342900" indent="-342900" algn="l">
              <a:lnSpc>
                <a:spcPct val="80000"/>
              </a:lnSpc>
              <a:spcBef>
                <a:spcPts val="600"/>
              </a:spcBef>
              <a:buSzTx/>
              <a:buNone/>
              <a:defRPr sz="2800">
                <a:solidFill>
                  <a:srgbClr val="FF0000"/>
                </a:solidFill>
              </a:defRPr>
            </a:pPr>
            <a:r>
              <a:t>DON’T</a:t>
            </a:r>
            <a:r>
              <a:rPr>
                <a:solidFill>
                  <a:srgbClr val="000000"/>
                </a:solidFill>
              </a:rPr>
              <a:t> leave camera </a:t>
            </a:r>
            <a:r>
              <a:rPr u="sng"/>
              <a:t>unattended</a:t>
            </a:r>
            <a:r>
              <a:rPr>
                <a:solidFill>
                  <a:srgbClr val="000000"/>
                </a:solidFill>
              </a:rPr>
              <a:t> in car or on  </a:t>
            </a:r>
          </a:p>
          <a:p>
            <a:pPr marL="342900" indent="-342900" algn="l">
              <a:lnSpc>
                <a:spcPct val="80000"/>
              </a:lnSpc>
              <a:spcBef>
                <a:spcPts val="600"/>
              </a:spcBef>
              <a:buSzTx/>
              <a:buNone/>
              <a:defRPr sz="2800"/>
            </a:pPr>
            <a:r>
              <a:t>tripod.</a:t>
            </a:r>
          </a:p>
          <a:p>
            <a:pPr marL="342900" indent="-342900" algn="l">
              <a:lnSpc>
                <a:spcPct val="80000"/>
              </a:lnSpc>
              <a:spcBef>
                <a:spcPts val="600"/>
              </a:spcBef>
              <a:buSzTx/>
              <a:buNone/>
              <a:defRPr sz="2800">
                <a:solidFill>
                  <a:srgbClr val="FF0000"/>
                </a:solidFill>
              </a:defRPr>
            </a:pPr>
            <a:r>
              <a:t>DON’T</a:t>
            </a:r>
            <a:r>
              <a:rPr>
                <a:solidFill>
                  <a:srgbClr val="000000"/>
                </a:solidFill>
              </a:rPr>
              <a:t> leave camera on sand/beach.</a:t>
            </a:r>
          </a:p>
          <a:p>
            <a:pPr marL="342900" indent="-342900" algn="l">
              <a:lnSpc>
                <a:spcPct val="80000"/>
              </a:lnSpc>
              <a:spcBef>
                <a:spcPts val="600"/>
              </a:spcBef>
              <a:buSzTx/>
              <a:buNone/>
              <a:defRPr sz="2800">
                <a:solidFill>
                  <a:srgbClr val="FF0000"/>
                </a:solidFill>
              </a:defRPr>
            </a:pPr>
            <a:r>
              <a:t>DON’T</a:t>
            </a:r>
            <a:r>
              <a:rPr>
                <a:solidFill>
                  <a:srgbClr val="000000"/>
                </a:solidFill>
              </a:rPr>
              <a:t> point the camera at a bright light source</a:t>
            </a:r>
          </a:p>
          <a:p>
            <a:pPr marL="342900" indent="-342900" algn="l">
              <a:lnSpc>
                <a:spcPct val="80000"/>
              </a:lnSpc>
              <a:spcBef>
                <a:spcPts val="600"/>
              </a:spcBef>
              <a:buSzTx/>
              <a:buNone/>
              <a:defRPr sz="2800">
                <a:solidFill>
                  <a:srgbClr val="FF0000"/>
                </a:solidFill>
              </a:defRPr>
            </a:pPr>
            <a:r>
              <a:t>DON’T</a:t>
            </a:r>
            <a:r>
              <a:rPr>
                <a:solidFill>
                  <a:srgbClr val="000000"/>
                </a:solidFill>
              </a:rPr>
              <a:t> shoot subject in front of window during  </a:t>
            </a:r>
          </a:p>
          <a:p>
            <a:pPr marL="342900" indent="-342900" algn="l">
              <a:lnSpc>
                <a:spcPct val="80000"/>
              </a:lnSpc>
              <a:spcBef>
                <a:spcPts val="600"/>
              </a:spcBef>
              <a:buSzTx/>
              <a:buNone/>
              <a:defRPr sz="2800"/>
            </a:pPr>
            <a:r>
              <a:t>daylight</a:t>
            </a:r>
          </a:p>
          <a:p>
            <a:pPr marL="342900" indent="-342900" algn="l">
              <a:lnSpc>
                <a:spcPct val="80000"/>
              </a:lnSpc>
              <a:spcBef>
                <a:spcPts val="600"/>
              </a:spcBef>
              <a:buSzTx/>
              <a:buNone/>
              <a:defRPr sz="2800">
                <a:solidFill>
                  <a:srgbClr val="FF0000"/>
                </a:solidFill>
              </a:defRPr>
            </a:pPr>
            <a:r>
              <a:t>DON’T</a:t>
            </a:r>
            <a:r>
              <a:rPr>
                <a:solidFill>
                  <a:srgbClr val="000000"/>
                </a:solidFill>
              </a:rPr>
              <a:t> touch the lens. Smudges.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Good Video Habits"/>
          <p:cNvSpPr txBox="1"/>
          <p:nvPr>
            <p:ph type="ctrTitle"/>
          </p:nvPr>
        </p:nvSpPr>
        <p:spPr>
          <a:xfrm>
            <a:off x="203200" y="250825"/>
            <a:ext cx="7772400" cy="941834"/>
          </a:xfrm>
          <a:prstGeom prst="rect">
            <a:avLst/>
          </a:prstGeom>
        </p:spPr>
        <p:txBody>
          <a:bodyPr/>
          <a:lstStyle>
            <a:lvl1pPr algn="l">
              <a:defRPr b="1" sz="5300" u="sng">
                <a:solidFill>
                  <a:srgbClr val="FF0000"/>
                </a:solidFill>
              </a:defRPr>
            </a:lvl1pPr>
          </a:lstStyle>
          <a:p>
            <a:pPr/>
            <a:r>
              <a:t>Good Video Habits</a:t>
            </a:r>
          </a:p>
        </p:txBody>
      </p:sp>
      <p:sp>
        <p:nvSpPr>
          <p:cNvPr id="338" name="1. Use a Tripod/Stabilizer When Can…"/>
          <p:cNvSpPr txBox="1"/>
          <p:nvPr>
            <p:ph type="subTitle" idx="1"/>
          </p:nvPr>
        </p:nvSpPr>
        <p:spPr>
          <a:xfrm>
            <a:off x="292099" y="1460500"/>
            <a:ext cx="7962901" cy="3282306"/>
          </a:xfrm>
          <a:prstGeom prst="rect">
            <a:avLst/>
          </a:prstGeom>
        </p:spPr>
        <p:txBody>
          <a:bodyPr/>
          <a:lstStyle/>
          <a:p>
            <a:pPr algn="l" defTabSz="521208">
              <a:spcBef>
                <a:spcPts val="300"/>
              </a:spcBef>
              <a:defRPr b="1" sz="2109"/>
            </a:pPr>
            <a:r>
              <a:t>1. </a:t>
            </a:r>
            <a:r>
              <a:rPr u="sng"/>
              <a:t>Use</a:t>
            </a:r>
            <a:r>
              <a:t> a Tripod/Stabilizer When Can</a:t>
            </a:r>
          </a:p>
          <a:p>
            <a:pPr algn="l" defTabSz="521208">
              <a:spcBef>
                <a:spcPts val="300"/>
              </a:spcBef>
              <a:defRPr b="1" sz="2109"/>
            </a:pPr>
            <a:r>
              <a:t>2. </a:t>
            </a:r>
            <a:r>
              <a:rPr u="sng"/>
              <a:t>Check Audio</a:t>
            </a:r>
            <a:r>
              <a:t>/Sound When Shooting</a:t>
            </a:r>
          </a:p>
          <a:p>
            <a:pPr algn="l" defTabSz="521208">
              <a:spcBef>
                <a:spcPts val="300"/>
              </a:spcBef>
              <a:defRPr b="1" sz="2109"/>
            </a:pPr>
            <a:r>
              <a:t>3. </a:t>
            </a:r>
            <a:r>
              <a:rPr u="sng"/>
              <a:t>Check Video Quality </a:t>
            </a:r>
            <a:r>
              <a:t>after 1st take/shoot</a:t>
            </a:r>
          </a:p>
          <a:p>
            <a:pPr algn="l" defTabSz="521208">
              <a:spcBef>
                <a:spcPts val="300"/>
              </a:spcBef>
              <a:defRPr b="1" sz="2109"/>
            </a:pPr>
            <a:r>
              <a:t>4. Shoot the same scene more than once-</a:t>
            </a:r>
            <a:r>
              <a:rPr u="sng"/>
              <a:t>a new take</a:t>
            </a:r>
            <a:endParaRPr u="sng"/>
          </a:p>
          <a:p>
            <a:pPr algn="l" defTabSz="521208">
              <a:spcBef>
                <a:spcPts val="300"/>
              </a:spcBef>
              <a:defRPr b="1" sz="2109"/>
            </a:pPr>
            <a:r>
              <a:t>5. Try different angles-shots when making a clip</a:t>
            </a:r>
          </a:p>
          <a:p>
            <a:pPr algn="l" defTabSz="521208">
              <a:spcBef>
                <a:spcPts val="300"/>
              </a:spcBef>
              <a:defRPr b="1" sz="2109"/>
            </a:pPr>
            <a:r>
              <a:t>6. </a:t>
            </a:r>
            <a:r>
              <a:rPr u="sng"/>
              <a:t>Carry</a:t>
            </a:r>
            <a:r>
              <a:t> extra batteries/SD Cards on a shoot</a:t>
            </a:r>
          </a:p>
          <a:p>
            <a:pPr algn="l" defTabSz="521208">
              <a:spcBef>
                <a:spcPts val="300"/>
              </a:spcBef>
              <a:defRPr b="1" sz="2109"/>
            </a:pPr>
            <a:r>
              <a:t>7. Use an external microphone for interviews/important scenes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3 Production Phases"/>
          <p:cNvSpPr txBox="1"/>
          <p:nvPr/>
        </p:nvSpPr>
        <p:spPr>
          <a:xfrm>
            <a:off x="636930" y="119145"/>
            <a:ext cx="7641540" cy="94281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6000" u="sng">
                <a:latin typeface="Arial"/>
                <a:ea typeface="Arial"/>
                <a:cs typeface="Arial"/>
                <a:sym typeface="Arial"/>
              </a:defRPr>
            </a:lvl1pPr>
          </a:lstStyle>
          <a:p>
            <a:pPr/>
            <a:r>
              <a:t>3 Production Phases</a:t>
            </a:r>
          </a:p>
        </p:txBody>
      </p:sp>
      <p:sp>
        <p:nvSpPr>
          <p:cNvPr id="113" name="Pre-production"/>
          <p:cNvSpPr txBox="1"/>
          <p:nvPr/>
        </p:nvSpPr>
        <p:spPr>
          <a:xfrm>
            <a:off x="604837" y="1083354"/>
            <a:ext cx="6219281" cy="8744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52206">
              <a:defRPr b="1" sz="5841">
                <a:ln w="15180">
                  <a:solidFill>
                    <a:srgbClr val="000000"/>
                  </a:solidFill>
                </a:ln>
                <a:effectLst>
                  <a:outerShdw sx="100000" sy="100000" kx="0" ky="0" algn="b" rotWithShape="0" blurRad="37719" dist="21691" dir="2700000">
                    <a:srgbClr val="990000"/>
                  </a:outerShdw>
                </a:effectLst>
                <a:latin typeface="Arial"/>
                <a:ea typeface="Arial"/>
                <a:cs typeface="Arial"/>
                <a:sym typeface="Arial"/>
              </a:defRPr>
            </a:lvl1pPr>
          </a:lstStyle>
          <a:p>
            <a:pPr/>
            <a:r>
              <a:t>1. Pre-Production</a:t>
            </a:r>
          </a:p>
        </p:txBody>
      </p:sp>
      <p:pic>
        <p:nvPicPr>
          <p:cNvPr id="114" name="Design-icon2.png" descr="Design-icon2.png"/>
          <p:cNvPicPr>
            <a:picLocks noChangeAspect="1"/>
          </p:cNvPicPr>
          <p:nvPr/>
        </p:nvPicPr>
        <p:blipFill>
          <a:blip r:embed="rId2">
            <a:extLst/>
          </a:blip>
          <a:stretch>
            <a:fillRect/>
          </a:stretch>
        </p:blipFill>
        <p:spPr>
          <a:xfrm>
            <a:off x="7226300" y="1125106"/>
            <a:ext cx="1361406" cy="1328633"/>
          </a:xfrm>
          <a:prstGeom prst="rect">
            <a:avLst/>
          </a:prstGeom>
          <a:ln w="12700">
            <a:miter lim="400000"/>
          </a:ln>
          <a:effectLst>
            <a:outerShdw sx="100000" sy="100000" kx="0" ky="0" algn="b" rotWithShape="0" blurRad="190500" dist="8455" dir="5400000">
              <a:srgbClr val="000000"/>
            </a:outerShdw>
          </a:effectLst>
        </p:spPr>
      </p:pic>
      <p:sp>
        <p:nvSpPr>
          <p:cNvPr id="115" name="It covers everything that happens before the cameras roll.…"/>
          <p:cNvSpPr txBox="1"/>
          <p:nvPr/>
        </p:nvSpPr>
        <p:spPr>
          <a:xfrm>
            <a:off x="385547" y="2262890"/>
            <a:ext cx="8144306" cy="4053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b="1" sz="1840">
                <a:solidFill>
                  <a:srgbClr val="006DB8"/>
                </a:solidFill>
              </a:defRPr>
            </a:pPr>
            <a:endParaRPr>
              <a:solidFill>
                <a:srgbClr val="666666"/>
              </a:solidFill>
            </a:endParaRPr>
          </a:p>
          <a:p>
            <a:pPr defTabSz="457200">
              <a:defRPr sz="2240" u="sng">
                <a:solidFill>
                  <a:srgbClr val="666666"/>
                </a:solidFill>
              </a:defRPr>
            </a:pPr>
            <a:r>
              <a:rPr b="1"/>
              <a:t>It covers everything that happens before the cameras roll.</a:t>
            </a:r>
            <a:r>
              <a:t> </a:t>
            </a:r>
          </a:p>
          <a:p>
            <a:pPr defTabSz="457200">
              <a:defRPr sz="1840">
                <a:solidFill>
                  <a:srgbClr val="666666"/>
                </a:solidFill>
              </a:defRPr>
            </a:pPr>
            <a:r>
              <a:t>This is when you brainstorm, storyboard, solidify the idea, develop a concept, </a:t>
            </a:r>
            <a:br/>
            <a:r>
              <a:t>write the script, create a shot list, location scouting, securing props and sets.</a:t>
            </a:r>
          </a:p>
          <a:p>
            <a:pPr defTabSz="457200">
              <a:defRPr sz="1840">
                <a:solidFill>
                  <a:srgbClr val="666666"/>
                </a:solidFill>
              </a:defRPr>
            </a:pPr>
          </a:p>
          <a:p>
            <a:pPr defTabSz="457200">
              <a:defRPr b="1" sz="1840">
                <a:solidFill>
                  <a:srgbClr val="666666"/>
                </a:solidFill>
              </a:defRPr>
            </a:pPr>
            <a:r>
              <a:t>Brainstorm-Develop Story/Video Idea</a:t>
            </a:r>
          </a:p>
          <a:p>
            <a:pPr defTabSz="457200">
              <a:defRPr b="1" sz="1840">
                <a:solidFill>
                  <a:srgbClr val="666666"/>
                </a:solidFill>
              </a:defRPr>
            </a:pPr>
            <a:r>
              <a:t>Storyboard</a:t>
            </a:r>
          </a:p>
          <a:p>
            <a:pPr defTabSz="457200">
              <a:defRPr b="1" sz="1840">
                <a:solidFill>
                  <a:srgbClr val="666666"/>
                </a:solidFill>
              </a:defRPr>
            </a:pPr>
            <a:r>
              <a:t>Write The Script</a:t>
            </a:r>
          </a:p>
          <a:p>
            <a:pPr defTabSz="457200">
              <a:defRPr b="1" sz="1840">
                <a:solidFill>
                  <a:srgbClr val="666666"/>
                </a:solidFill>
              </a:defRPr>
            </a:pPr>
            <a:r>
              <a:t>Find/Secure Actors/Talent</a:t>
            </a:r>
          </a:p>
          <a:p>
            <a:pPr defTabSz="457200">
              <a:defRPr b="1" sz="1840">
                <a:solidFill>
                  <a:srgbClr val="666666"/>
                </a:solidFill>
              </a:defRPr>
            </a:pPr>
            <a:r>
              <a:t>Shot List</a:t>
            </a:r>
          </a:p>
          <a:p>
            <a:pPr defTabSz="457200">
              <a:defRPr b="1" sz="1840">
                <a:solidFill>
                  <a:srgbClr val="666666"/>
                </a:solidFill>
              </a:defRPr>
            </a:pPr>
            <a:r>
              <a:t>Wardrobe/Prop Needs</a:t>
            </a:r>
          </a:p>
          <a:p>
            <a:pPr defTabSz="457200">
              <a:defRPr b="1" sz="1840">
                <a:solidFill>
                  <a:srgbClr val="666666"/>
                </a:solidFill>
              </a:defRPr>
            </a:pPr>
            <a:r>
              <a:t>Location Scouting</a:t>
            </a:r>
          </a:p>
          <a:p>
            <a:pPr defTabSz="457200">
              <a:defRPr b="1" sz="1840">
                <a:solidFill>
                  <a:srgbClr val="666666"/>
                </a:solidFill>
              </a:defRPr>
            </a:pPr>
            <a:r>
              <a:t>Equipment Prep/Checklist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3"/>
                                        </p:tgtEl>
                                        <p:attrNameLst>
                                          <p:attrName>style.visibility</p:attrName>
                                        </p:attrNameLst>
                                      </p:cBhvr>
                                      <p:to>
                                        <p:strVal val="visible"/>
                                      </p:to>
                                    </p:set>
                                    <p:animEffect filter="dissolve" transition="in">
                                      <p:cBhvr>
                                        <p:cTn id="7"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3 Production Phases"/>
          <p:cNvSpPr txBox="1"/>
          <p:nvPr/>
        </p:nvSpPr>
        <p:spPr>
          <a:xfrm>
            <a:off x="157282" y="119145"/>
            <a:ext cx="8829436" cy="10415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6700" u="sng">
                <a:latin typeface="Arial"/>
                <a:ea typeface="Arial"/>
                <a:cs typeface="Arial"/>
                <a:sym typeface="Arial"/>
              </a:defRPr>
            </a:lvl1pPr>
          </a:lstStyle>
          <a:p>
            <a:pPr/>
            <a:r>
              <a:t>3 Production Phases</a:t>
            </a:r>
          </a:p>
        </p:txBody>
      </p:sp>
      <p:sp>
        <p:nvSpPr>
          <p:cNvPr id="118" name="2. Production"/>
          <p:cNvSpPr txBox="1"/>
          <p:nvPr/>
        </p:nvSpPr>
        <p:spPr>
          <a:xfrm>
            <a:off x="327789" y="1547618"/>
            <a:ext cx="4856222" cy="93052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557783">
              <a:defRPr b="1" sz="5900">
                <a:ln w="15488">
                  <a:solidFill>
                    <a:srgbClr val="000000"/>
                  </a:solidFill>
                </a:ln>
                <a:effectLst>
                  <a:outerShdw sx="100000" sy="100000" kx="0" ky="0" algn="b" rotWithShape="0" blurRad="38100" dist="21911" dir="2700000">
                    <a:srgbClr val="990000"/>
                  </a:outerShdw>
                </a:effectLst>
                <a:latin typeface="Arial"/>
                <a:ea typeface="Arial"/>
                <a:cs typeface="Arial"/>
                <a:sym typeface="Arial"/>
              </a:defRPr>
            </a:pPr>
            <a:r>
              <a:rPr sz="5400">
                <a:ln w="14176">
                  <a:solidFill>
                    <a:srgbClr val="000000"/>
                  </a:solidFill>
                </a:ln>
              </a:rPr>
              <a:t>2</a:t>
            </a:r>
            <a:r>
              <a:t>. Production</a:t>
            </a:r>
          </a:p>
        </p:txBody>
      </p:sp>
      <p:sp>
        <p:nvSpPr>
          <p:cNvPr id="119" name="On the actual shoot, the “Production” phase, someone is responsible for camera operation, lighting, sound, make-up and directing the action while being certain the planned scenes transition properly (continuity). Someone also may be logging (keeping track) of which recorded shots are the ones that will be used and monitoring the script to be certain every required shot is accomplished"/>
          <p:cNvSpPr txBox="1"/>
          <p:nvPr/>
        </p:nvSpPr>
        <p:spPr>
          <a:xfrm>
            <a:off x="275377" y="2532380"/>
            <a:ext cx="8593246" cy="1424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700">
                <a:solidFill>
                  <a:srgbClr val="333333"/>
                </a:solidFill>
                <a:latin typeface="Tahoma"/>
                <a:ea typeface="Tahoma"/>
                <a:cs typeface="Tahoma"/>
                <a:sym typeface="Tahoma"/>
              </a:defRPr>
            </a:lvl1pPr>
          </a:lstStyle>
          <a:p>
            <a:pPr/>
            <a:r>
              <a:t>On the actual shoot, the “Production” phase, someone is responsible for camera operation, lighting, sound, make-up and directing the action while being certain the planned scenes transition properly (continuity). Someone also may be logging (keeping track) of which recorded shots are the ones that will be used and monitoring the script to be certain every required shot is accomplished</a:t>
            </a:r>
          </a:p>
        </p:txBody>
      </p:sp>
      <p:sp>
        <p:nvSpPr>
          <p:cNvPr id="120" name="Acting-Shooting-Lighting-Sound…"/>
          <p:cNvSpPr txBox="1"/>
          <p:nvPr/>
        </p:nvSpPr>
        <p:spPr>
          <a:xfrm>
            <a:off x="294818" y="4894581"/>
            <a:ext cx="7716164" cy="172719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90000"/>
              </a:lnSpc>
              <a:defRPr b="1" sz="3800">
                <a:solidFill>
                  <a:schemeClr val="accent2">
                    <a:lumOff val="-8000"/>
                  </a:schemeClr>
                </a:solidFill>
              </a:defRPr>
            </a:pPr>
            <a:r>
              <a:t>Acting-Shooting-Lighting-Sound</a:t>
            </a:r>
          </a:p>
          <a:p>
            <a:pPr>
              <a:lnSpc>
                <a:spcPct val="90000"/>
              </a:lnSpc>
              <a:defRPr b="1" sz="3800">
                <a:solidFill>
                  <a:schemeClr val="accent2">
                    <a:lumOff val="-8000"/>
                  </a:schemeClr>
                </a:solidFill>
              </a:defRPr>
            </a:pPr>
            <a:r>
              <a:t>Make-Up-Directing</a:t>
            </a:r>
          </a:p>
        </p:txBody>
      </p:sp>
      <p:pic>
        <p:nvPicPr>
          <p:cNvPr id="121" name="Create_icon2.png" descr="Create_icon2.png"/>
          <p:cNvPicPr>
            <a:picLocks noChangeAspect="1"/>
          </p:cNvPicPr>
          <p:nvPr/>
        </p:nvPicPr>
        <p:blipFill>
          <a:blip r:embed="rId2">
            <a:extLst/>
          </a:blip>
          <a:stretch>
            <a:fillRect/>
          </a:stretch>
        </p:blipFill>
        <p:spPr>
          <a:xfrm>
            <a:off x="6773423" y="1154292"/>
            <a:ext cx="1361407" cy="132385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3 Production Phases"/>
          <p:cNvSpPr txBox="1"/>
          <p:nvPr/>
        </p:nvSpPr>
        <p:spPr>
          <a:xfrm>
            <a:off x="-7818" y="195345"/>
            <a:ext cx="8829436" cy="10415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6700" u="sng">
                <a:latin typeface="Arial"/>
                <a:ea typeface="Arial"/>
                <a:cs typeface="Arial"/>
                <a:sym typeface="Arial"/>
              </a:defRPr>
            </a:lvl1pPr>
          </a:lstStyle>
          <a:p>
            <a:pPr/>
            <a:r>
              <a:t>3 Production Phases</a:t>
            </a:r>
          </a:p>
        </p:txBody>
      </p:sp>
      <p:sp>
        <p:nvSpPr>
          <p:cNvPr id="124" name="3. Post Production"/>
          <p:cNvSpPr txBox="1"/>
          <p:nvPr/>
        </p:nvSpPr>
        <p:spPr>
          <a:xfrm>
            <a:off x="130778" y="1556533"/>
            <a:ext cx="6723444" cy="93052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557783">
              <a:defRPr b="1" sz="5900">
                <a:ln w="15488">
                  <a:solidFill>
                    <a:schemeClr val="accent2">
                      <a:lumOff val="-8000"/>
                    </a:schemeClr>
                  </a:solidFill>
                </a:ln>
                <a:solidFill>
                  <a:schemeClr val="accent2">
                    <a:lumOff val="-8000"/>
                  </a:schemeClr>
                </a:solidFill>
                <a:effectLst>
                  <a:outerShdw sx="100000" sy="100000" kx="0" ky="0" algn="b" rotWithShape="0" blurRad="38100" dist="21911" dir="2700000">
                    <a:srgbClr val="990000"/>
                  </a:outerShdw>
                </a:effectLst>
                <a:latin typeface="Arial"/>
                <a:ea typeface="Arial"/>
                <a:cs typeface="Arial"/>
                <a:sym typeface="Arial"/>
              </a:defRPr>
            </a:lvl1pPr>
          </a:lstStyle>
          <a:p>
            <a:pPr/>
            <a:r>
              <a:t>3. Post Production</a:t>
            </a:r>
          </a:p>
        </p:txBody>
      </p:sp>
      <p:sp>
        <p:nvSpPr>
          <p:cNvPr id="125" name="This is the editing phase and today this is done on computers with lots of hard drive storage.…"/>
          <p:cNvSpPr txBox="1"/>
          <p:nvPr/>
        </p:nvSpPr>
        <p:spPr>
          <a:xfrm>
            <a:off x="78862" y="2659381"/>
            <a:ext cx="8986276" cy="192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1500">
                <a:solidFill>
                  <a:srgbClr val="333333"/>
                </a:solidFill>
                <a:latin typeface="Tahoma"/>
                <a:ea typeface="Tahoma"/>
                <a:cs typeface="Tahoma"/>
                <a:sym typeface="Tahoma"/>
              </a:defRPr>
            </a:pPr>
            <a:r>
              <a:rPr b="1"/>
              <a:t>This is the editing phase and today this is done on computers with lots of hard drive storage.</a:t>
            </a:r>
            <a:r>
              <a:t> </a:t>
            </a:r>
          </a:p>
          <a:p>
            <a:pPr defTabSz="457200">
              <a:defRPr sz="1700">
                <a:solidFill>
                  <a:srgbClr val="333333"/>
                </a:solidFill>
                <a:latin typeface="Tahoma"/>
                <a:ea typeface="Tahoma"/>
                <a:cs typeface="Tahoma"/>
                <a:sym typeface="Tahoma"/>
              </a:defRPr>
            </a:pPr>
            <a:r>
              <a:t>The selected takes are digitized, trimmed, and arranged on a timeline in editing software. Animations, transitions between shots, graphics, voiceovers, music and all the other required pieces are created, added, timed, paced and manipulated in the computer. If a voice-over (VO) for narration is done, it will typically be in a sound booth or sound studio with the voice timed to the action in the script. It is also in this phase where the finished video can be encoded into a format where it can be viewed on the web and possibly streamed.</a:t>
            </a:r>
          </a:p>
        </p:txBody>
      </p:sp>
      <p:sp>
        <p:nvSpPr>
          <p:cNvPr id="126" name="Editing-Animating-Voice-Overs-Color &amp; Sound Correction…"/>
          <p:cNvSpPr txBox="1"/>
          <p:nvPr/>
        </p:nvSpPr>
        <p:spPr>
          <a:xfrm>
            <a:off x="144706" y="4929742"/>
            <a:ext cx="8531680" cy="828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400">
                <a:solidFill>
                  <a:schemeClr val="accent2">
                    <a:lumOff val="-8000"/>
                  </a:schemeClr>
                </a:solidFill>
              </a:defRPr>
            </a:pPr>
            <a:r>
              <a:t>Editing-Animating-Voice-Overs-Color &amp; Sound Correction</a:t>
            </a:r>
          </a:p>
          <a:p>
            <a:pPr>
              <a:defRPr b="1" sz="2400">
                <a:solidFill>
                  <a:schemeClr val="accent2">
                    <a:lumOff val="-8000"/>
                  </a:schemeClr>
                </a:solidFill>
              </a:defRPr>
            </a:pPr>
            <a:r>
              <a:t>Rendering-Exporting-Distributing for Web/HD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Types of Lights"/>
          <p:cNvSpPr txBox="1"/>
          <p:nvPr>
            <p:ph type="title"/>
          </p:nvPr>
        </p:nvSpPr>
        <p:spPr>
          <a:xfrm>
            <a:off x="457200" y="274637"/>
            <a:ext cx="8229600" cy="1143001"/>
          </a:xfrm>
          <a:prstGeom prst="rect">
            <a:avLst/>
          </a:prstGeom>
        </p:spPr>
        <p:txBody>
          <a:bodyPr/>
          <a:lstStyle/>
          <a:p>
            <a:pPr/>
            <a:r>
              <a:t>Types of Lights</a:t>
            </a:r>
          </a:p>
        </p:txBody>
      </p:sp>
      <p:sp>
        <p:nvSpPr>
          <p:cNvPr id="129" name="Blonde…"/>
          <p:cNvSpPr txBox="1"/>
          <p:nvPr>
            <p:ph type="body" sz="quarter" idx="1"/>
          </p:nvPr>
        </p:nvSpPr>
        <p:spPr>
          <a:xfrm>
            <a:off x="2514600" y="1905000"/>
            <a:ext cx="2667000" cy="1981200"/>
          </a:xfrm>
          <a:prstGeom prst="rect">
            <a:avLst/>
          </a:prstGeom>
        </p:spPr>
        <p:txBody>
          <a:bodyPr/>
          <a:lstStyle/>
          <a:p>
            <a:pPr marL="342900" indent="-342900">
              <a:lnSpc>
                <a:spcPts val="7700"/>
              </a:lnSpc>
              <a:spcBef>
                <a:spcPts val="600"/>
              </a:spcBef>
              <a:buSzTx/>
              <a:buNone/>
              <a:defRPr sz="2800"/>
            </a:pPr>
            <a:r>
              <a:t>Blonde</a:t>
            </a:r>
          </a:p>
          <a:p>
            <a:pPr marL="342900" indent="-342900">
              <a:lnSpc>
                <a:spcPts val="7700"/>
              </a:lnSpc>
              <a:spcBef>
                <a:spcPts val="600"/>
              </a:spcBef>
              <a:buSzTx/>
              <a:buNone/>
              <a:defRPr sz="2800"/>
            </a:pPr>
            <a:r>
              <a:t>2000 watts</a:t>
            </a:r>
          </a:p>
        </p:txBody>
      </p:sp>
      <p:pic>
        <p:nvPicPr>
          <p:cNvPr id="130" name="blond.jpeg" descr="blond.jpeg"/>
          <p:cNvPicPr>
            <a:picLocks noChangeAspect="1"/>
          </p:cNvPicPr>
          <p:nvPr/>
        </p:nvPicPr>
        <p:blipFill>
          <a:blip r:embed="rId2">
            <a:extLst/>
          </a:blip>
          <a:stretch>
            <a:fillRect/>
          </a:stretch>
        </p:blipFill>
        <p:spPr>
          <a:xfrm>
            <a:off x="4419600" y="1676400"/>
            <a:ext cx="1587500" cy="1600200"/>
          </a:xfrm>
          <a:prstGeom prst="rect">
            <a:avLst/>
          </a:prstGeom>
          <a:ln w="12700">
            <a:miter lim="400000"/>
          </a:ln>
        </p:spPr>
      </p:pic>
      <p:pic>
        <p:nvPicPr>
          <p:cNvPr id="131" name="redhead.jpeg" descr="redhead.jpeg"/>
          <p:cNvPicPr>
            <a:picLocks noChangeAspect="1"/>
          </p:cNvPicPr>
          <p:nvPr/>
        </p:nvPicPr>
        <p:blipFill>
          <a:blip r:embed="rId3">
            <a:extLst/>
          </a:blip>
          <a:stretch>
            <a:fillRect/>
          </a:stretch>
        </p:blipFill>
        <p:spPr>
          <a:xfrm>
            <a:off x="4648200" y="4038600"/>
            <a:ext cx="1393825" cy="1447800"/>
          </a:xfrm>
          <a:prstGeom prst="rect">
            <a:avLst/>
          </a:prstGeom>
          <a:ln w="12700">
            <a:miter lim="400000"/>
          </a:ln>
        </p:spPr>
      </p:pic>
      <p:sp>
        <p:nvSpPr>
          <p:cNvPr id="132" name="Arrow"/>
          <p:cNvSpPr/>
          <p:nvPr/>
        </p:nvSpPr>
        <p:spPr>
          <a:xfrm>
            <a:off x="6324600" y="1905000"/>
            <a:ext cx="976313" cy="381000"/>
          </a:xfrm>
          <a:prstGeom prst="leftArrow">
            <a:avLst>
              <a:gd name="adj1" fmla="val 50000"/>
              <a:gd name="adj2" fmla="val 64063"/>
            </a:avLst>
          </a:prstGeom>
          <a:gradFill>
            <a:gsLst>
              <a:gs pos="0">
                <a:srgbClr val="DFDFDF"/>
              </a:gs>
              <a:gs pos="100000">
                <a:srgbClr val="808080"/>
              </a:gs>
            </a:gsLst>
            <a:lin ang="18900000"/>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133" name="Redhead…"/>
          <p:cNvSpPr txBox="1"/>
          <p:nvPr/>
        </p:nvSpPr>
        <p:spPr>
          <a:xfrm>
            <a:off x="2362200" y="4267200"/>
            <a:ext cx="1745142" cy="8926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800">
                <a:latin typeface="Arial"/>
                <a:ea typeface="Arial"/>
                <a:cs typeface="Arial"/>
                <a:sym typeface="Arial"/>
              </a:defRPr>
            </a:pPr>
            <a:r>
              <a:t> Redhead</a:t>
            </a:r>
          </a:p>
          <a:p>
            <a:pPr>
              <a:defRPr sz="2800">
                <a:latin typeface="Arial"/>
                <a:ea typeface="Arial"/>
                <a:cs typeface="Arial"/>
                <a:sym typeface="Arial"/>
              </a:defRPr>
            </a:pPr>
            <a:r>
              <a:t> 800 watts</a:t>
            </a:r>
          </a:p>
        </p:txBody>
      </p:sp>
      <p:sp>
        <p:nvSpPr>
          <p:cNvPr id="134" name="Arrow"/>
          <p:cNvSpPr/>
          <p:nvPr/>
        </p:nvSpPr>
        <p:spPr>
          <a:xfrm>
            <a:off x="6477000" y="4572000"/>
            <a:ext cx="976313" cy="381000"/>
          </a:xfrm>
          <a:prstGeom prst="leftArrow">
            <a:avLst>
              <a:gd name="adj1" fmla="val 50000"/>
              <a:gd name="adj2" fmla="val 64063"/>
            </a:avLst>
          </a:prstGeom>
          <a:gradFill>
            <a:gsLst>
              <a:gs pos="0">
                <a:srgbClr val="DFDFDF"/>
              </a:gs>
              <a:gs pos="100000">
                <a:srgbClr val="808080"/>
              </a:gs>
            </a:gsLst>
            <a:lin ang="18900000"/>
          </a:gradFill>
          <a:ln>
            <a:solidFill>
              <a:srgbClr val="000000"/>
            </a:solidFill>
          </a:ln>
        </p:spPr>
        <p:txBody>
          <a:bodyPr lIns="45718" tIns="45718" rIns="45718" bIns="45718" anchor="ctr"/>
          <a:lstStyle/>
          <a:p>
            <a:pPr>
              <a:defRPr>
                <a:latin typeface="Arial"/>
                <a:ea typeface="Arial"/>
                <a:cs typeface="Arial"/>
                <a:sym typeface="Arial"/>
              </a:defRPr>
            </a:pPr>
          </a:p>
        </p:txBody>
      </p:sp>
      <p:sp>
        <p:nvSpPr>
          <p:cNvPr id="135" name="yellow"/>
          <p:cNvSpPr txBox="1"/>
          <p:nvPr/>
        </p:nvSpPr>
        <p:spPr>
          <a:xfrm>
            <a:off x="7315200" y="1828800"/>
            <a:ext cx="1092283"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800">
                <a:latin typeface="Arial"/>
                <a:ea typeface="Arial"/>
                <a:cs typeface="Arial"/>
                <a:sym typeface="Arial"/>
              </a:defRPr>
            </a:lvl1pPr>
          </a:lstStyle>
          <a:p>
            <a:pPr/>
            <a:r>
              <a:t>yellow</a:t>
            </a:r>
          </a:p>
        </p:txBody>
      </p:sp>
      <p:sp>
        <p:nvSpPr>
          <p:cNvPr id="136" name="red"/>
          <p:cNvSpPr txBox="1"/>
          <p:nvPr/>
        </p:nvSpPr>
        <p:spPr>
          <a:xfrm>
            <a:off x="7467600" y="4468812"/>
            <a:ext cx="618092" cy="48620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800">
                <a:latin typeface="Arial"/>
                <a:ea typeface="Arial"/>
                <a:cs typeface="Arial"/>
                <a:sym typeface="Arial"/>
              </a:defRPr>
            </a:lvl1pPr>
          </a:lstStyle>
          <a:p>
            <a:pPr/>
            <a:r>
              <a:t>red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kino_4_tubos_060-150x150@2x.jpg" descr="kino_4_tubos_060-150x150@2x.jpg"/>
          <p:cNvPicPr>
            <a:picLocks noChangeAspect="1"/>
          </p:cNvPicPr>
          <p:nvPr/>
        </p:nvPicPr>
        <p:blipFill>
          <a:blip r:embed="rId2">
            <a:extLst/>
          </a:blip>
          <a:stretch>
            <a:fillRect/>
          </a:stretch>
        </p:blipFill>
        <p:spPr>
          <a:xfrm>
            <a:off x="6909544" y="253999"/>
            <a:ext cx="1905001" cy="1905001"/>
          </a:xfrm>
          <a:prstGeom prst="rect">
            <a:avLst/>
          </a:prstGeom>
          <a:ln w="12700">
            <a:miter lim="400000"/>
          </a:ln>
        </p:spPr>
      </p:pic>
      <p:pic>
        <p:nvPicPr>
          <p:cNvPr id="139" name="led_cu-150x150@2x.jpg" descr="led_cu-150x150@2x.jpg"/>
          <p:cNvPicPr>
            <a:picLocks noChangeAspect="1"/>
          </p:cNvPicPr>
          <p:nvPr/>
        </p:nvPicPr>
        <p:blipFill>
          <a:blip r:embed="rId3">
            <a:extLst/>
          </a:blip>
          <a:stretch>
            <a:fillRect/>
          </a:stretch>
        </p:blipFill>
        <p:spPr>
          <a:xfrm>
            <a:off x="7602747" y="4358729"/>
            <a:ext cx="1047751" cy="1047751"/>
          </a:xfrm>
          <a:prstGeom prst="rect">
            <a:avLst/>
          </a:prstGeom>
          <a:ln w="12700">
            <a:miter lim="400000"/>
          </a:ln>
        </p:spPr>
      </p:pic>
      <p:pic>
        <p:nvPicPr>
          <p:cNvPr id="140" name="arri_553506dt_l7_dt_tunable_daylight_led_1015014-150x150@2x.jpg" descr="arri_553506dt_l7_dt_tunable_daylight_led_1015014-150x150@2x.jpg"/>
          <p:cNvPicPr>
            <a:picLocks noChangeAspect="1"/>
          </p:cNvPicPr>
          <p:nvPr/>
        </p:nvPicPr>
        <p:blipFill>
          <a:blip r:embed="rId4">
            <a:extLst/>
          </a:blip>
          <a:stretch>
            <a:fillRect/>
          </a:stretch>
        </p:blipFill>
        <p:spPr>
          <a:xfrm>
            <a:off x="5637422" y="3587204"/>
            <a:ext cx="1905001" cy="1905001"/>
          </a:xfrm>
          <a:prstGeom prst="rect">
            <a:avLst/>
          </a:prstGeom>
          <a:ln w="12700">
            <a:miter lim="400000"/>
          </a:ln>
        </p:spPr>
      </p:pic>
      <p:sp>
        <p:nvSpPr>
          <p:cNvPr id="141" name="LED stands for light emitting diode and is a solid-state semiconductor device. Only recently, LED’s of sufficient power have become available to make practical LED film lighting possible. LED’s are extremely efficient but are still limited in overall light output when compared to any of the other light sources."/>
          <p:cNvSpPr txBox="1"/>
          <p:nvPr/>
        </p:nvSpPr>
        <p:spPr>
          <a:xfrm>
            <a:off x="249010" y="4907281"/>
            <a:ext cx="5820280" cy="153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600">
                <a:solidFill>
                  <a:srgbClr val="383838"/>
                </a:solidFill>
              </a:defRPr>
            </a:lvl1pPr>
          </a:lstStyle>
          <a:p>
            <a:pPr/>
            <a:r>
              <a:t>LED stands for light emitting diode and is a solid-state semiconductor device. Only recently, LED’s of sufficient power have become available to make practical LED film lighting possible. LED’s are extremely efficient but are still limited in overall light output when compared to any of the other light sources.</a:t>
            </a:r>
          </a:p>
        </p:txBody>
      </p:sp>
      <p:sp>
        <p:nvSpPr>
          <p:cNvPr id="142" name="A fluorescent lamp uses the excitement of low pressure mercury vapor to produce ultra-violet light, in turn causing a phosphor coating on the inside of the glass tube to glow giving off light in the visible spectrum."/>
          <p:cNvSpPr txBox="1"/>
          <p:nvPr/>
        </p:nvSpPr>
        <p:spPr>
          <a:xfrm>
            <a:off x="449506" y="1541780"/>
            <a:ext cx="6020652" cy="105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1600">
                <a:solidFill>
                  <a:srgbClr val="383838"/>
                </a:solidFill>
              </a:defRPr>
            </a:lvl1pPr>
          </a:lstStyle>
          <a:p>
            <a:pPr/>
            <a:r>
              <a:t>A fluorescent lamp uses the excitement of low pressure mercury vapor to produce ultra-violet light, in turn causing a phosphor coating on the inside of the glass tube to glow giving off light in the visible spectrum.</a:t>
            </a:r>
          </a:p>
        </p:txBody>
      </p:sp>
      <p:sp>
        <p:nvSpPr>
          <p:cNvPr id="143" name="Fluorescent Lights"/>
          <p:cNvSpPr txBox="1"/>
          <p:nvPr/>
        </p:nvSpPr>
        <p:spPr>
          <a:xfrm>
            <a:off x="327244" y="735330"/>
            <a:ext cx="4761963" cy="7137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4100">
                <a:solidFill>
                  <a:srgbClr val="383838"/>
                </a:solidFill>
              </a:defRPr>
            </a:lvl1pPr>
          </a:lstStyle>
          <a:p>
            <a:pPr/>
            <a:r>
              <a:t>Fluorescent Lights</a:t>
            </a:r>
          </a:p>
        </p:txBody>
      </p:sp>
      <p:sp>
        <p:nvSpPr>
          <p:cNvPr id="144" name="LED Lights"/>
          <p:cNvSpPr txBox="1"/>
          <p:nvPr/>
        </p:nvSpPr>
        <p:spPr>
          <a:xfrm>
            <a:off x="367055" y="3968204"/>
            <a:ext cx="3456890" cy="764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4400">
                <a:solidFill>
                  <a:srgbClr val="383838"/>
                </a:solidFill>
              </a:defRPr>
            </a:lvl1pPr>
          </a:lstStyle>
          <a:p>
            <a:pPr/>
            <a:r>
              <a:t>LED Lights</a:t>
            </a:r>
          </a:p>
        </p:txBody>
      </p:sp>
      <p:sp>
        <p:nvSpPr>
          <p:cNvPr id="145" name="Lighting For Video Production"/>
          <p:cNvSpPr txBox="1"/>
          <p:nvPr/>
        </p:nvSpPr>
        <p:spPr>
          <a:xfrm>
            <a:off x="322506" y="93980"/>
            <a:ext cx="6856428" cy="650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700"/>
            </a:lvl1pPr>
          </a:lstStyle>
          <a:p>
            <a:pPr/>
            <a:r>
              <a:t>Lighting For Video Production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What is a Dolly?"/>
          <p:cNvSpPr txBox="1"/>
          <p:nvPr>
            <p:ph type="title"/>
          </p:nvPr>
        </p:nvSpPr>
        <p:spPr>
          <a:xfrm>
            <a:off x="685800" y="2209800"/>
            <a:ext cx="8229600" cy="1143001"/>
          </a:xfrm>
          <a:prstGeom prst="rect">
            <a:avLst/>
          </a:prstGeom>
        </p:spPr>
        <p:txBody>
          <a:bodyPr/>
          <a:lstStyle>
            <a:lvl1pPr>
              <a:defRPr b="1" sz="4900" u="sng"/>
            </a:lvl1pPr>
          </a:lstStyle>
          <a:p>
            <a:pPr/>
            <a:r>
              <a:t>What is a Dolly?</a:t>
            </a:r>
          </a:p>
        </p:txBody>
      </p:sp>
      <p:pic>
        <p:nvPicPr>
          <p:cNvPr id="148" name="Dolly Parton.jpeg" descr="Dolly Parton.jpeg"/>
          <p:cNvPicPr>
            <a:picLocks noChangeAspect="1"/>
          </p:cNvPicPr>
          <p:nvPr/>
        </p:nvPicPr>
        <p:blipFill>
          <a:blip r:embed="rId2">
            <a:extLst/>
          </a:blip>
          <a:stretch>
            <a:fillRect/>
          </a:stretch>
        </p:blipFill>
        <p:spPr>
          <a:xfrm>
            <a:off x="0" y="5619750"/>
            <a:ext cx="995363" cy="1238250"/>
          </a:xfrm>
          <a:prstGeom prst="rect">
            <a:avLst/>
          </a:prstGeom>
          <a:ln w="12700">
            <a:miter lim="400000"/>
          </a:ln>
        </p:spPr>
      </p:pic>
      <p:sp>
        <p:nvSpPr>
          <p:cNvPr id="149" name="Quote Bubble"/>
          <p:cNvSpPr/>
          <p:nvPr/>
        </p:nvSpPr>
        <p:spPr>
          <a:xfrm>
            <a:off x="1804577" y="2082800"/>
            <a:ext cx="5867401" cy="1371600"/>
          </a:xfrm>
          <a:prstGeom prst="wedgeEllipseCallout">
            <a:avLst>
              <a:gd name="adj1" fmla="val -64176"/>
              <a:gd name="adj2" fmla="val 244676"/>
            </a:avLst>
          </a:prstGeom>
          <a:gradFill>
            <a:gsLst>
              <a:gs pos="0">
                <a:srgbClr val="566769">
                  <a:alpha val="0"/>
                </a:srgbClr>
              </a:gs>
              <a:gs pos="100000">
                <a:schemeClr val="accent1">
                  <a:alpha val="0"/>
                </a:schemeClr>
              </a:gs>
            </a:gsLst>
            <a:lin ang="16200000"/>
          </a:gradFill>
          <a:ln>
            <a:solidFill>
              <a:srgbClr val="000000"/>
            </a:solidFill>
          </a:ln>
        </p:spPr>
        <p:txBody>
          <a:bodyPr lIns="45718" tIns="45718" rIns="45718" bIns="45718"/>
          <a:lstStyle/>
          <a:p>
            <a:pPr algn="ctr">
              <a:defRPr>
                <a:latin typeface="Arial"/>
                <a:ea typeface="Arial"/>
                <a:cs typeface="Arial"/>
                <a:sym typeface="Arial"/>
              </a:defRPr>
            </a:pPr>
          </a:p>
        </p:txBody>
      </p:sp>
      <p:pic>
        <p:nvPicPr>
          <p:cNvPr id="150" name="Sheep images.jpeg" descr="Sheep images.jpeg"/>
          <p:cNvPicPr>
            <a:picLocks noChangeAspect="1"/>
          </p:cNvPicPr>
          <p:nvPr/>
        </p:nvPicPr>
        <p:blipFill>
          <a:blip r:embed="rId3">
            <a:extLst/>
          </a:blip>
          <a:stretch>
            <a:fillRect/>
          </a:stretch>
        </p:blipFill>
        <p:spPr>
          <a:xfrm>
            <a:off x="7715250" y="4038600"/>
            <a:ext cx="1428750" cy="85725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