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13004800" cy="9753600"/>
  <p:notesSz cx="6858000" cy="9144000"/>
  <p:defaultTextStyle>
    <a:lvl1pPr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1pPr>
    <a:lvl2pPr indent="2286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2pPr>
    <a:lvl3pPr indent="4572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3pPr>
    <a:lvl4pPr indent="6858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4pPr>
    <a:lvl5pPr indent="9144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5pPr>
    <a:lvl6pPr indent="11430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6pPr>
    <a:lvl7pPr indent="13716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7pPr>
    <a:lvl8pPr indent="16002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8pPr>
    <a:lvl9pPr indent="18288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 b="def" i="def"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wholeTbl>
    <a:band2H>
      <a:tcTxStyle b="def" i="def"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32829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E4E5C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5D7FF"/>
        </a:fontRef>
        <a:srgbClr val="55D7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4" name="Shape 3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One</a:t>
            </a:r>
            <a:endParaRPr cap="all" spc="384" sz="2400">
              <a:solidFill>
                <a:srgbClr val="55D7FF"/>
              </a:solidFill>
            </a:endParaRPr>
          </a:p>
          <a:p>
            <a:pPr lvl="1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Two</a:t>
            </a:r>
            <a:endParaRPr cap="all" spc="384" sz="2400">
              <a:solidFill>
                <a:srgbClr val="55D7FF"/>
              </a:solidFill>
            </a:endParaRPr>
          </a:p>
          <a:p>
            <a:pPr lvl="2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Three</a:t>
            </a:r>
            <a:endParaRPr cap="all" spc="384" sz="2400">
              <a:solidFill>
                <a:srgbClr val="55D7FF"/>
              </a:solidFill>
            </a:endParaRPr>
          </a:p>
          <a:p>
            <a:pPr lvl="3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Four</a:t>
            </a:r>
            <a:endParaRPr cap="all" spc="384" sz="2400">
              <a:solidFill>
                <a:srgbClr val="55D7FF"/>
              </a:solidFill>
            </a:endParaRPr>
          </a:p>
          <a:p>
            <a:pPr lvl="4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One</a:t>
            </a:r>
            <a:endParaRPr cap="all" spc="384" sz="2400">
              <a:solidFill>
                <a:srgbClr val="FFFFFF"/>
              </a:solidFill>
            </a:endParaRPr>
          </a:p>
          <a:p>
            <a:pPr lvl="1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Two</a:t>
            </a:r>
            <a:endParaRPr cap="all" spc="384" sz="2400">
              <a:solidFill>
                <a:srgbClr val="FFFFFF"/>
              </a:solidFill>
            </a:endParaRPr>
          </a:p>
          <a:p>
            <a:pPr lvl="2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Three</a:t>
            </a:r>
            <a:endParaRPr cap="all" spc="384" sz="2400">
              <a:solidFill>
                <a:srgbClr val="FFFFFF"/>
              </a:solidFill>
            </a:endParaRPr>
          </a:p>
          <a:p>
            <a:pPr lvl="3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Four</a:t>
            </a:r>
            <a:endParaRPr cap="all" spc="384" sz="2400">
              <a:solidFill>
                <a:srgbClr val="FFFFFF"/>
              </a:solidFill>
            </a:endParaRPr>
          </a:p>
          <a:p>
            <a:pPr lvl="4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One</a:t>
            </a:r>
            <a:endParaRPr cap="all" spc="384" sz="2400">
              <a:solidFill>
                <a:srgbClr val="FFFFFF"/>
              </a:solidFill>
            </a:endParaRPr>
          </a:p>
          <a:p>
            <a:pPr lvl="1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Two</a:t>
            </a:r>
            <a:endParaRPr cap="all" spc="384" sz="2400">
              <a:solidFill>
                <a:srgbClr val="FFFFFF"/>
              </a:solidFill>
            </a:endParaRPr>
          </a:p>
          <a:p>
            <a:pPr lvl="2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Three</a:t>
            </a:r>
            <a:endParaRPr cap="all" spc="384" sz="2400">
              <a:solidFill>
                <a:srgbClr val="FFFFFF"/>
              </a:solidFill>
            </a:endParaRPr>
          </a:p>
          <a:p>
            <a:pPr lvl="3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Four</a:t>
            </a:r>
            <a:endParaRPr cap="all" spc="384" sz="2400">
              <a:solidFill>
                <a:srgbClr val="FFFFFF"/>
              </a:solidFill>
            </a:endParaRPr>
          </a:p>
          <a:p>
            <a:pPr lvl="4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pc="992" sz="62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7" name="Shape 17"/>
          <p:cNvSpPr/>
          <p:nvPr>
            <p:ph type="body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One</a:t>
            </a:r>
            <a:endParaRPr cap="all" spc="384" sz="2400">
              <a:solidFill>
                <a:srgbClr val="55D7FF"/>
              </a:solidFill>
            </a:endParaRPr>
          </a:p>
          <a:p>
            <a:pPr lvl="1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Two</a:t>
            </a:r>
            <a:endParaRPr cap="all" spc="384" sz="2400">
              <a:solidFill>
                <a:srgbClr val="55D7FF"/>
              </a:solidFill>
            </a:endParaRPr>
          </a:p>
          <a:p>
            <a:pPr lvl="2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Three</a:t>
            </a:r>
            <a:endParaRPr cap="all" spc="384" sz="2400">
              <a:solidFill>
                <a:srgbClr val="55D7FF"/>
              </a:solidFill>
            </a:endParaRPr>
          </a:p>
          <a:p>
            <a:pPr lvl="3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Four</a:t>
            </a:r>
            <a:endParaRPr cap="all" spc="384" sz="2400">
              <a:solidFill>
                <a:srgbClr val="55D7FF"/>
              </a:solidFill>
            </a:endParaRPr>
          </a:p>
          <a:p>
            <a:pPr lvl="4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One</a:t>
            </a:r>
            <a:endParaRPr sz="30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Two</a:t>
            </a:r>
            <a:endParaRPr sz="30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Three</a:t>
            </a:r>
            <a:endParaRPr sz="30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Four</a:t>
            </a:r>
            <a:endParaRPr sz="30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spd="med" advClick="1"/>
  <p:txStyles>
    <p:titleStyle>
      <a:lvl1pPr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1pPr>
      <a:lvl2pPr indent="2286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2pPr>
      <a:lvl3pPr indent="4572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3pPr>
      <a:lvl4pPr indent="6858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4pPr>
      <a:lvl5pPr indent="9144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5pPr>
      <a:lvl6pPr indent="11430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6pPr>
      <a:lvl7pPr indent="13716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7pPr>
      <a:lvl8pPr indent="16002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8pPr>
      <a:lvl9pPr indent="18288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9pPr>
    </p:titleStyle>
    <p:bodyStyle>
      <a:lvl1pPr marL="4699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1pPr>
      <a:lvl2pPr marL="9398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2pPr>
      <a:lvl3pPr marL="14097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3pPr>
      <a:lvl4pPr marL="18796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4pPr>
      <a:lvl5pPr marL="23495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5pPr>
      <a:lvl6pPr marL="28194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6pPr>
      <a:lvl7pPr marL="32893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7pPr>
      <a:lvl8pPr marL="37592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8pPr>
      <a:lvl9pPr marL="42291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t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t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tif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tif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tif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tif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tif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tif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tif"/><Relationship Id="rId3" Type="http://schemas.openxmlformats.org/officeDocument/2006/relationships/image" Target="../media/image19.tif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tif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tif"/><Relationship Id="rId3" Type="http://schemas.openxmlformats.org/officeDocument/2006/relationships/image" Target="../media/image6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tif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tif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4.tif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6691" y="1027325"/>
            <a:ext cx="10254550" cy="7698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5" y="824904"/>
            <a:ext cx="9080501" cy="5702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46" y="835669"/>
            <a:ext cx="9080501" cy="5778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951" y="335557"/>
            <a:ext cx="10428686" cy="55935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title" idx="4294967295"/>
          </p:nvPr>
        </p:nvSpPr>
        <p:spPr>
          <a:xfrm>
            <a:off x="774700" y="266700"/>
            <a:ext cx="11684000" cy="2222500"/>
          </a:xfrm>
          <a:prstGeom prst="rect">
            <a:avLst/>
          </a:prstGeom>
        </p:spPr>
        <p:txBody>
          <a:bodyPr/>
          <a:lstStyle>
            <a:lvl1pPr algn="ctr">
              <a:defRPr spc="1104" sz="69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1104" sz="6900">
                <a:solidFill>
                  <a:srgbClr val="FFFFFF"/>
                </a:solidFill>
              </a:rPr>
              <a:t>VISUAL HIERARCHY</a:t>
            </a:r>
          </a:p>
        </p:txBody>
      </p:sp>
      <p:pic>
        <p:nvPicPr>
          <p:cNvPr id="6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5159" y="2014305"/>
            <a:ext cx="9779328" cy="54467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type="title"/>
          </p:nvPr>
        </p:nvSpPr>
        <p:spPr>
          <a:xfrm>
            <a:off x="482600" y="4318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pc="1056" sz="66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1056" sz="6600">
                <a:solidFill>
                  <a:srgbClr val="FFFFFF"/>
                </a:solidFill>
              </a:rPr>
              <a:t>VISUAL HIERARCHY</a:t>
            </a:r>
          </a:p>
        </p:txBody>
      </p:sp>
      <p:pic>
        <p:nvPicPr>
          <p:cNvPr id="6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7046" y="1750119"/>
            <a:ext cx="5697299" cy="55406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title"/>
          </p:nvPr>
        </p:nvSpPr>
        <p:spPr>
          <a:xfrm>
            <a:off x="774700" y="228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pc="1056" sz="66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1056" sz="6600">
                <a:solidFill>
                  <a:srgbClr val="FFFFFF"/>
                </a:solidFill>
              </a:rPr>
              <a:t>VISUAL HIERARCHY</a:t>
            </a:r>
          </a:p>
        </p:txBody>
      </p:sp>
      <p:pic>
        <p:nvPicPr>
          <p:cNvPr id="71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33" y="1836737"/>
            <a:ext cx="10541001" cy="6908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title" idx="4294967295"/>
          </p:nvPr>
        </p:nvSpPr>
        <p:spPr>
          <a:xfrm>
            <a:off x="774700" y="266700"/>
            <a:ext cx="11684000" cy="2222500"/>
          </a:xfrm>
          <a:prstGeom prst="rect">
            <a:avLst/>
          </a:prstGeom>
        </p:spPr>
        <p:txBody>
          <a:bodyPr/>
          <a:lstStyle>
            <a:lvl1pPr algn="ctr">
              <a:defRPr spc="1104" sz="69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1104" sz="6900">
                <a:solidFill>
                  <a:srgbClr val="FFFFFF"/>
                </a:solidFill>
              </a:rPr>
              <a:t>VISUAL HIERARCHY</a:t>
            </a:r>
          </a:p>
        </p:txBody>
      </p:sp>
      <p:pic>
        <p:nvPicPr>
          <p:cNvPr id="74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1809" y="1820118"/>
            <a:ext cx="8969091" cy="4368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type="title" idx="4294967295"/>
          </p:nvPr>
        </p:nvSpPr>
        <p:spPr>
          <a:xfrm>
            <a:off x="6513661" y="1632942"/>
            <a:ext cx="5537201" cy="7279978"/>
          </a:xfrm>
          <a:prstGeom prst="rect">
            <a:avLst/>
          </a:prstGeom>
        </p:spPr>
        <p:txBody>
          <a:bodyPr/>
          <a:lstStyle/>
          <a:p>
            <a:pPr lvl="0" algn="ctr" defTabSz="438150">
              <a:defRPr cap="none" spc="0" sz="1800">
                <a:solidFill>
                  <a:srgbClr val="000000"/>
                </a:solidFill>
              </a:defRPr>
            </a:pPr>
            <a:r>
              <a:rPr cap="all" spc="828" sz="5175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rPr>
              <a:t>VISUAL HIERARCHY</a:t>
            </a:r>
            <a:endParaRPr cap="all" spc="828" sz="5175">
              <a:solidFill>
                <a:srgbClr val="FFFFFF"/>
              </a:solidFill>
              <a:latin typeface="Avenir Black"/>
              <a:ea typeface="Avenir Black"/>
              <a:cs typeface="Avenir Black"/>
              <a:sym typeface="Avenir Black"/>
            </a:endParaRPr>
          </a:p>
          <a:p>
            <a:pPr lvl="0" algn="ctr" defTabSz="438150">
              <a:defRPr cap="none" spc="0" sz="1800">
                <a:solidFill>
                  <a:srgbClr val="000000"/>
                </a:solidFill>
              </a:defRPr>
            </a:pPr>
            <a:endParaRPr cap="all" spc="828" sz="5175">
              <a:solidFill>
                <a:srgbClr val="FFFFFF"/>
              </a:solidFill>
              <a:latin typeface="Avenir Black"/>
              <a:ea typeface="Avenir Black"/>
              <a:cs typeface="Avenir Black"/>
              <a:sym typeface="Avenir Black"/>
            </a:endParaRPr>
          </a:p>
          <a:p>
            <a:pPr lvl="0" defTabSz="438150">
              <a:defRPr cap="none" spc="0" sz="1800">
                <a:solidFill>
                  <a:srgbClr val="000000"/>
                </a:solidFill>
              </a:defRPr>
            </a:pPr>
            <a:r>
              <a:rPr cap="all" spc="479" sz="30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rPr>
              <a:t>WHERE DO YOU WANT YOUR READER’S EYE TO GO 1st?</a:t>
            </a:r>
            <a:endParaRPr cap="all" spc="479" sz="3000">
              <a:solidFill>
                <a:srgbClr val="FFFFFF"/>
              </a:solidFill>
              <a:latin typeface="Avenir Black"/>
              <a:ea typeface="Avenir Black"/>
              <a:cs typeface="Avenir Black"/>
              <a:sym typeface="Avenir Black"/>
            </a:endParaRPr>
          </a:p>
          <a:p>
            <a:pPr lvl="0" defTabSz="438150">
              <a:defRPr cap="none" spc="0" sz="1800">
                <a:solidFill>
                  <a:srgbClr val="000000"/>
                </a:solidFill>
              </a:defRPr>
            </a:pPr>
            <a:endParaRPr cap="all" spc="479" sz="3000">
              <a:solidFill>
                <a:srgbClr val="FFFFFF"/>
              </a:solidFill>
              <a:latin typeface="Avenir Black"/>
              <a:ea typeface="Avenir Black"/>
              <a:cs typeface="Avenir Black"/>
              <a:sym typeface="Avenir Black"/>
            </a:endParaRPr>
          </a:p>
          <a:p>
            <a:pPr lvl="0" defTabSz="438150">
              <a:defRPr cap="none" spc="0" sz="1800">
                <a:solidFill>
                  <a:srgbClr val="000000"/>
                </a:solidFill>
              </a:defRPr>
            </a:pPr>
            <a:r>
              <a:rPr cap="all" spc="479" sz="30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rPr>
              <a:t>WHERE DO YOU WANT YOUR READER’S EYE TO GO 2nd?</a:t>
            </a:r>
            <a:endParaRPr cap="all" spc="479" sz="3000">
              <a:solidFill>
                <a:srgbClr val="FFFFFF"/>
              </a:solidFill>
              <a:latin typeface="Avenir Black"/>
              <a:ea typeface="Avenir Black"/>
              <a:cs typeface="Avenir Black"/>
              <a:sym typeface="Avenir Black"/>
            </a:endParaRPr>
          </a:p>
        </p:txBody>
      </p:sp>
      <p:pic>
        <p:nvPicPr>
          <p:cNvPr id="77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517" y="1050180"/>
            <a:ext cx="5537201" cy="8445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title" idx="4294967295"/>
          </p:nvPr>
        </p:nvSpPr>
        <p:spPr>
          <a:xfrm>
            <a:off x="6971555" y="3441700"/>
            <a:ext cx="5537945" cy="2222500"/>
          </a:xfrm>
          <a:prstGeom prst="rect">
            <a:avLst/>
          </a:prstGeom>
        </p:spPr>
        <p:txBody>
          <a:bodyPr/>
          <a:lstStyle>
            <a:lvl1pPr algn="ctr" defTabSz="496570">
              <a:defRPr spc="938" sz="5865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38" sz="5865">
                <a:solidFill>
                  <a:srgbClr val="FFFFFF"/>
                </a:solidFill>
              </a:rPr>
              <a:t>VISUAL HIERARCHY</a:t>
            </a:r>
          </a:p>
        </p:txBody>
      </p:sp>
      <p:pic>
        <p:nvPicPr>
          <p:cNvPr id="8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017" y="912762"/>
            <a:ext cx="6788112" cy="8567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type="title" idx="4294967295"/>
          </p:nvPr>
        </p:nvSpPr>
        <p:spPr>
          <a:xfrm>
            <a:off x="774700" y="266700"/>
            <a:ext cx="11684000" cy="2222500"/>
          </a:xfrm>
          <a:prstGeom prst="rect">
            <a:avLst/>
          </a:prstGeom>
        </p:spPr>
        <p:txBody>
          <a:bodyPr/>
          <a:lstStyle>
            <a:lvl1pPr algn="ctr">
              <a:defRPr spc="1104" sz="69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1104" sz="6900">
                <a:solidFill>
                  <a:srgbClr val="FFFFFF"/>
                </a:solidFill>
              </a:rPr>
              <a:t>VISUAL HIERARCHY</a:t>
            </a:r>
          </a:p>
        </p:txBody>
      </p:sp>
      <p:pic>
        <p:nvPicPr>
          <p:cNvPr id="83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9739" y="1693036"/>
            <a:ext cx="13004801" cy="746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xfrm>
            <a:off x="1193800" y="40894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pc="1056" sz="66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1056" sz="6600">
                <a:solidFill>
                  <a:srgbClr val="FFFFFF"/>
                </a:solidFill>
              </a:rPr>
              <a:t>VISUAL HIERARCHY</a:t>
            </a:r>
          </a:p>
        </p:txBody>
      </p:sp>
      <p:sp>
        <p:nvSpPr>
          <p:cNvPr id="39" name="Shape 39"/>
          <p:cNvSpPr/>
          <p:nvPr>
            <p:ph type="body" idx="1"/>
          </p:nvPr>
        </p:nvSpPr>
        <p:spPr>
          <a:xfrm>
            <a:off x="4457700" y="3416300"/>
            <a:ext cx="11684000" cy="889000"/>
          </a:xfrm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Examples Of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type="title" idx="4294967295"/>
          </p:nvPr>
        </p:nvSpPr>
        <p:spPr>
          <a:xfrm>
            <a:off x="7143353" y="2908300"/>
            <a:ext cx="6128147" cy="2222500"/>
          </a:xfrm>
          <a:prstGeom prst="rect">
            <a:avLst/>
          </a:prstGeom>
        </p:spPr>
        <p:txBody>
          <a:bodyPr/>
          <a:lstStyle>
            <a:lvl1pPr algn="ctr" defTabSz="519937">
              <a:defRPr spc="982" sz="6141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82" sz="6141">
                <a:solidFill>
                  <a:srgbClr val="FFFFFF"/>
                </a:solidFill>
              </a:rPr>
              <a:t>VISUAL HIERARCHY</a:t>
            </a:r>
          </a:p>
        </p:txBody>
      </p:sp>
      <p:pic>
        <p:nvPicPr>
          <p:cNvPr id="86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21" y="744347"/>
            <a:ext cx="6737140" cy="87925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type="title" idx="4294967295"/>
          </p:nvPr>
        </p:nvSpPr>
        <p:spPr>
          <a:xfrm>
            <a:off x="774700" y="266700"/>
            <a:ext cx="11684000" cy="2222500"/>
          </a:xfrm>
          <a:prstGeom prst="rect">
            <a:avLst/>
          </a:prstGeom>
        </p:spPr>
        <p:txBody>
          <a:bodyPr/>
          <a:lstStyle>
            <a:lvl1pPr algn="ctr">
              <a:defRPr spc="1104" sz="69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1104" sz="6900">
                <a:solidFill>
                  <a:srgbClr val="FFFFFF"/>
                </a:solidFill>
              </a:rPr>
              <a:t>VISUAL HIERARCHY</a:t>
            </a:r>
          </a:p>
        </p:txBody>
      </p:sp>
      <p:pic>
        <p:nvPicPr>
          <p:cNvPr id="89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5037" y="1805731"/>
            <a:ext cx="5086535" cy="649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title" idx="4294967295"/>
          </p:nvPr>
        </p:nvSpPr>
        <p:spPr>
          <a:xfrm>
            <a:off x="774700" y="266700"/>
            <a:ext cx="11684000" cy="2222500"/>
          </a:xfrm>
          <a:prstGeom prst="rect">
            <a:avLst/>
          </a:prstGeom>
        </p:spPr>
        <p:txBody>
          <a:bodyPr/>
          <a:lstStyle>
            <a:lvl1pPr algn="ctr">
              <a:defRPr spc="1104" sz="69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1104" sz="6900">
                <a:solidFill>
                  <a:srgbClr val="FFFFFF"/>
                </a:solidFill>
              </a:rPr>
              <a:t>VISUAL HIERARCHY</a:t>
            </a:r>
          </a:p>
        </p:txBody>
      </p:sp>
      <p:pic>
        <p:nvPicPr>
          <p:cNvPr id="9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5159" y="2014305"/>
            <a:ext cx="9779328" cy="54467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type="title" idx="4294967295"/>
          </p:nvPr>
        </p:nvSpPr>
        <p:spPr>
          <a:xfrm>
            <a:off x="774700" y="266700"/>
            <a:ext cx="11684000" cy="2222500"/>
          </a:xfrm>
          <a:prstGeom prst="rect">
            <a:avLst/>
          </a:prstGeom>
        </p:spPr>
        <p:txBody>
          <a:bodyPr/>
          <a:lstStyle>
            <a:lvl1pPr algn="ctr">
              <a:defRPr spc="1104" sz="69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1104" sz="6900">
                <a:solidFill>
                  <a:srgbClr val="FFFFFF"/>
                </a:solidFill>
              </a:rPr>
              <a:t>VISUAL HIERARCHY</a:t>
            </a:r>
          </a:p>
        </p:txBody>
      </p:sp>
      <p:pic>
        <p:nvPicPr>
          <p:cNvPr id="95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931" y="1674167"/>
            <a:ext cx="8554938" cy="6176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5151" y="734814"/>
            <a:ext cx="9154498" cy="5868687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Shape 98"/>
          <p:cNvSpPr/>
          <p:nvPr>
            <p:ph type="title" idx="4294967295"/>
          </p:nvPr>
        </p:nvSpPr>
        <p:spPr>
          <a:xfrm>
            <a:off x="1586061" y="6663977"/>
            <a:ext cx="9335096" cy="2896643"/>
          </a:xfrm>
          <a:prstGeom prst="rect">
            <a:avLst/>
          </a:prstGeom>
        </p:spPr>
        <p:txBody>
          <a:bodyPr/>
          <a:lstStyle/>
          <a:p>
            <a:pPr lvl="0" algn="ctr" defTabSz="280415">
              <a:defRPr cap="none" spc="0" sz="1800">
                <a:solidFill>
                  <a:srgbClr val="000000"/>
                </a:solidFill>
              </a:defRPr>
            </a:pPr>
            <a:r>
              <a:rPr cap="all" spc="529" sz="3312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rPr>
              <a:t>VISUAL HIERARCHY</a:t>
            </a:r>
            <a:endParaRPr cap="all" spc="529" sz="3312">
              <a:solidFill>
                <a:srgbClr val="FFFFFF"/>
              </a:solidFill>
              <a:latin typeface="Avenir Black"/>
              <a:ea typeface="Avenir Black"/>
              <a:cs typeface="Avenir Black"/>
              <a:sym typeface="Avenir Black"/>
            </a:endParaRPr>
          </a:p>
          <a:p>
            <a:pPr lvl="0" algn="ctr" defTabSz="280415">
              <a:defRPr cap="none" spc="0" sz="1800">
                <a:solidFill>
                  <a:srgbClr val="000000"/>
                </a:solidFill>
              </a:defRPr>
            </a:pPr>
            <a:endParaRPr cap="all" spc="529" sz="3312">
              <a:solidFill>
                <a:srgbClr val="FFFFFF"/>
              </a:solidFill>
              <a:latin typeface="Avenir Black"/>
              <a:ea typeface="Avenir Black"/>
              <a:cs typeface="Avenir Black"/>
              <a:sym typeface="Avenir Black"/>
            </a:endParaRPr>
          </a:p>
          <a:p>
            <a:pPr lvl="0" algn="ctr" defTabSz="280415">
              <a:defRPr cap="none" spc="0" sz="1800">
                <a:solidFill>
                  <a:srgbClr val="000000"/>
                </a:solidFill>
              </a:defRPr>
            </a:pPr>
            <a:r>
              <a:rPr cap="all" spc="307" sz="19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rPr>
              <a:t>WHERE DO YOU WANT YOUR READER’S EYE TO GO 1st?</a:t>
            </a:r>
            <a:endParaRPr cap="all" spc="307" sz="1919">
              <a:solidFill>
                <a:srgbClr val="FFFFFF"/>
              </a:solidFill>
              <a:latin typeface="Avenir Black"/>
              <a:ea typeface="Avenir Black"/>
              <a:cs typeface="Avenir Black"/>
              <a:sym typeface="Avenir Black"/>
            </a:endParaRPr>
          </a:p>
          <a:p>
            <a:pPr lvl="0" algn="ctr" defTabSz="280415">
              <a:defRPr cap="none" spc="0" sz="1800">
                <a:solidFill>
                  <a:srgbClr val="000000"/>
                </a:solidFill>
              </a:defRPr>
            </a:pPr>
            <a:endParaRPr cap="all" spc="307" sz="1919">
              <a:solidFill>
                <a:srgbClr val="FFFFFF"/>
              </a:solidFill>
              <a:latin typeface="Avenir Black"/>
              <a:ea typeface="Avenir Black"/>
              <a:cs typeface="Avenir Black"/>
              <a:sym typeface="Avenir Black"/>
            </a:endParaRPr>
          </a:p>
          <a:p>
            <a:pPr lvl="0" algn="ctr" defTabSz="280415">
              <a:defRPr cap="none" spc="0" sz="1800">
                <a:solidFill>
                  <a:srgbClr val="000000"/>
                </a:solidFill>
              </a:defRPr>
            </a:pPr>
            <a:r>
              <a:rPr cap="all" spc="307" sz="19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rPr>
              <a:t>WHERE DO YOU WANT YOUR READER’S EYE TO GO 2nd?</a:t>
            </a:r>
            <a:endParaRPr cap="all" spc="307" sz="1919">
              <a:solidFill>
                <a:srgbClr val="FFFFFF"/>
              </a:solidFill>
              <a:latin typeface="Avenir Black"/>
              <a:ea typeface="Avenir Black"/>
              <a:cs typeface="Avenir Black"/>
              <a:sym typeface="Avenir Black"/>
            </a:endParaRPr>
          </a:p>
          <a:p>
            <a:pPr lvl="0" algn="ctr" defTabSz="280415">
              <a:defRPr cap="none" spc="0" sz="1800">
                <a:solidFill>
                  <a:srgbClr val="000000"/>
                </a:solidFill>
              </a:defRPr>
            </a:pPr>
            <a:r>
              <a:rPr cap="all" spc="307" sz="19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rPr>
              <a:t>How do you get them to SEE your message?</a:t>
            </a:r>
            <a:endParaRPr cap="all" spc="307" sz="1919">
              <a:solidFill>
                <a:srgbClr val="FFFFFF"/>
              </a:solidFill>
              <a:latin typeface="Avenir Black"/>
              <a:ea typeface="Avenir Black"/>
              <a:cs typeface="Avenir Black"/>
              <a:sym typeface="Avenir Black"/>
            </a:endParaRPr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binge-britain-final-poster-design-final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0" y="347712"/>
            <a:ext cx="9753600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096" y="1116607"/>
            <a:ext cx="12267604" cy="59821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521" y="1123205"/>
            <a:ext cx="12306301" cy="5905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000" y="1174095"/>
            <a:ext cx="13004801" cy="6693318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/>
        </p:nvSpPr>
        <p:spPr>
          <a:xfrm>
            <a:off x="2849526" y="7835900"/>
            <a:ext cx="7635749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Bad Design…Just Too Much and</a:t>
            </a:r>
            <a:endParaRPr sz="4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 No VISUAL HIERARCHY</a:t>
            </a:r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6367" y="1042144"/>
            <a:ext cx="10544788" cy="6586281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hape 110"/>
          <p:cNvSpPr/>
          <p:nvPr/>
        </p:nvSpPr>
        <p:spPr>
          <a:xfrm>
            <a:off x="4102254" y="7835900"/>
            <a:ext cx="5130293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A Little Better Design-</a:t>
            </a:r>
            <a:br>
              <a:rPr sz="4000">
                <a:solidFill>
                  <a:srgbClr val="FFFFFF"/>
                </a:solidFill>
              </a:rPr>
            </a:br>
            <a:r>
              <a:rPr sz="4000">
                <a:solidFill>
                  <a:srgbClr val="FFFFFF"/>
                </a:solidFill>
              </a:rPr>
              <a:t>more emphasis-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1092200" y="1485900"/>
            <a:ext cx="11010491" cy="353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b="1" sz="5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VISUAL HIERARCHY</a:t>
            </a:r>
            <a:br>
              <a:rPr b="1"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b="1"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We can call it the order of importance -</a:t>
            </a:r>
            <a:endParaRPr b="1" sz="30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457200" indent="-457200" defTabSz="457200"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	•	where does the eye look at First (primary message)</a:t>
            </a:r>
            <a:endParaRPr b="1" sz="30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457200" indent="-457200" defTabSz="457200"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	•	where does the eye look at Second (secondary message)</a:t>
            </a:r>
            <a:endParaRPr b="1" sz="30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457200" indent="-457200" defTabSz="457200"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	•	where does the eye look at Third - (tertiary message)</a:t>
            </a:r>
            <a:endParaRPr b="1" sz="30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9733" y="1692919"/>
            <a:ext cx="5685334" cy="5685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998" y="1596429"/>
            <a:ext cx="4810073" cy="6822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45478" y="1060846"/>
            <a:ext cx="5998935" cy="84865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656" y="531499"/>
            <a:ext cx="9194241" cy="89569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6407" y="334367"/>
            <a:ext cx="7208668" cy="334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92340" y="4383037"/>
            <a:ext cx="4876801" cy="2933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6500" y="-49808"/>
            <a:ext cx="8788401" cy="8940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926" y="311695"/>
            <a:ext cx="9502984" cy="4717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8901" y="263921"/>
            <a:ext cx="10476486" cy="5200828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1438401" y="6483350"/>
            <a:ext cx="824839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Need Mo’ Contrast on Backgrounds</a:t>
            </a:r>
          </a:p>
        </p:txBody>
      </p:sp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213085702_8d5e812d9d_b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/>
        </p:nvSpPr>
        <p:spPr>
          <a:xfrm>
            <a:off x="1723707" y="1409700"/>
            <a:ext cx="8566786" cy="454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5100">
                <a:solidFill>
                  <a:srgbClr val="FFFFFF"/>
                </a:solidFill>
              </a:rPr>
              <a:t>Visual Hierarchy Examples </a:t>
            </a:r>
            <a:endParaRPr b="1" sz="51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5100">
                <a:solidFill>
                  <a:srgbClr val="FFFFFF"/>
                </a:solidFill>
              </a:rPr>
              <a:t>&amp; Principles</a:t>
            </a:r>
            <a:endParaRPr b="1" sz="51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b="1" sz="51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b="1" sz="51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5100">
                <a:solidFill>
                  <a:srgbClr val="FFFFFF"/>
                </a:solidFill>
              </a:rPr>
              <a:t>M-101 Lab Mr Shelor</a:t>
            </a:r>
          </a:p>
        </p:txBody>
      </p:sp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5438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1562236" y="1479549"/>
            <a:ext cx="9880328" cy="506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b="1" sz="59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Hierarchy by Placement</a:t>
            </a:r>
            <a:endParaRPr b="1" sz="5900">
              <a:solidFill>
                <a:srgbClr val="FFFFFF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defTabSz="457200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b="1" sz="3700" u="sng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An object placed in the center</a:t>
            </a:r>
            <a:br>
              <a:rPr b="1" sz="3700" u="sng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</a:br>
            <a:r>
              <a:rPr b="1" sz="3700" u="sng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will often be perceived as a focal point. </a:t>
            </a:r>
            <a:br>
              <a:rPr b="1" sz="3700" u="sng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</a:br>
            <a:r>
              <a:rPr b="1" sz="37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If all eyes in the painting look at one object, </a:t>
            </a:r>
            <a:br>
              <a:rPr b="1" sz="37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</a:br>
            <a:r>
              <a:rPr b="1" sz="37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or if an object</a:t>
            </a:r>
            <a:br>
              <a:rPr b="1" sz="37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</a:br>
            <a:r>
              <a:rPr b="1" sz="37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is placed at the center of the lines of perspective, </a:t>
            </a:r>
            <a:br>
              <a:rPr b="1" sz="37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</a:br>
            <a:r>
              <a:rPr b="1" sz="37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that object will be </a:t>
            </a:r>
            <a:br>
              <a:rPr b="1" sz="37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</a:br>
            <a:r>
              <a:rPr b="1" sz="37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rPr>
              <a:t>perceived as the focus of the work.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360045" y="1104899"/>
            <a:ext cx="11871761" cy="411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b="1" sz="5700">
                <a:solidFill>
                  <a:srgbClr val="FDFDFD"/>
                </a:solidFill>
                <a:latin typeface="Helvetica"/>
                <a:ea typeface="Helvetica"/>
                <a:cs typeface="Helvetica"/>
                <a:sym typeface="Helvetica"/>
              </a:rPr>
              <a:t>Hierarchy by Isolation</a:t>
            </a:r>
            <a:endParaRPr b="1" sz="5700">
              <a:solidFill>
                <a:srgbClr val="FDFDFD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b="1" sz="4900">
                <a:solidFill>
                  <a:srgbClr val="FDFDFD"/>
                </a:solidFill>
                <a:latin typeface="Helvetica"/>
                <a:ea typeface="Helvetica"/>
                <a:cs typeface="Helvetica"/>
                <a:sym typeface="Helvetica"/>
              </a:rPr>
              <a:t>If most of the elements in a work of art </a:t>
            </a:r>
            <a:br>
              <a:rPr b="1" sz="4900">
                <a:solidFill>
                  <a:srgbClr val="FDFDFD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b="1" sz="4900">
                <a:solidFill>
                  <a:srgbClr val="FDFDFD"/>
                </a:solidFill>
                <a:latin typeface="Helvetica"/>
                <a:ea typeface="Helvetica"/>
                <a:cs typeface="Helvetica"/>
                <a:sym typeface="Helvetica"/>
              </a:rPr>
              <a:t>are grouped closely together, </a:t>
            </a:r>
            <a:br>
              <a:rPr b="1" sz="4900">
                <a:solidFill>
                  <a:srgbClr val="FDFDFD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b="1" sz="4900">
                <a:solidFill>
                  <a:srgbClr val="FDFDFD"/>
                </a:solidFill>
                <a:latin typeface="Helvetica"/>
                <a:ea typeface="Helvetica"/>
                <a:cs typeface="Helvetica"/>
                <a:sym typeface="Helvetica"/>
              </a:rPr>
              <a:t>an object by itself stands out as a focal point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xfrm>
            <a:off x="1016000" y="6604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pc="1056" sz="66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1056" sz="6600">
                <a:solidFill>
                  <a:srgbClr val="FFFFFF"/>
                </a:solidFill>
              </a:rPr>
              <a:t>VISUAL HIERARCHY</a:t>
            </a:r>
          </a:p>
        </p:txBody>
      </p:sp>
      <p:sp>
        <p:nvSpPr>
          <p:cNvPr id="48" name="Shape 48"/>
          <p:cNvSpPr/>
          <p:nvPr/>
        </p:nvSpPr>
        <p:spPr>
          <a:xfrm>
            <a:off x="742826" y="2374900"/>
            <a:ext cx="10984360" cy="297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b="1"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Hierarchy by Contrast</a:t>
            </a:r>
            <a:endParaRPr b="1" sz="42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b="1" sz="3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Emphasis can be created by contrast. </a:t>
            </a:r>
            <a:br>
              <a:rPr b="1" sz="3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b="1" sz="3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An element in contrast with </a:t>
            </a:r>
            <a:br>
              <a:rPr b="1" sz="3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b="1" sz="3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something else is more easily seen and understood; </a:t>
            </a:r>
            <a:br>
              <a:rPr b="1" sz="3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b="1" sz="3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something different attracts the eye.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type="title"/>
          </p:nvPr>
        </p:nvSpPr>
        <p:spPr>
          <a:xfrm>
            <a:off x="-477761" y="444500"/>
            <a:ext cx="11684001" cy="2222500"/>
          </a:xfrm>
          <a:prstGeom prst="rect">
            <a:avLst/>
          </a:prstGeom>
        </p:spPr>
        <p:txBody>
          <a:bodyPr/>
          <a:lstStyle>
            <a:lvl1pPr algn="ctr">
              <a:defRPr spc="1056" sz="66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1056" sz="6600">
                <a:solidFill>
                  <a:srgbClr val="FFFFFF"/>
                </a:solidFill>
              </a:rPr>
              <a:t>VISUAL HIERARCHY</a:t>
            </a:r>
          </a:p>
        </p:txBody>
      </p:sp>
      <p:sp>
        <p:nvSpPr>
          <p:cNvPr id="51" name="Shape 51"/>
          <p:cNvSpPr/>
          <p:nvPr/>
        </p:nvSpPr>
        <p:spPr>
          <a:xfrm>
            <a:off x="255221" y="1606549"/>
            <a:ext cx="11669583" cy="699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 defTabSz="457200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Any of the elements can be contrasted:</a:t>
            </a:r>
            <a:endParaRPr b="1" sz="2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457200" indent="-457200" algn="l" defTabSz="457200"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	•	LINES (a curve in the midst of straight lines), </a:t>
            </a:r>
            <a:br>
              <a:rPr b="1"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b="1"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shape ie….(a circle in a field of squares)</a:t>
            </a:r>
            <a:endParaRPr b="1" sz="25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457200" indent="-457200" algn="l" defTabSz="457200"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endParaRPr b="1" sz="2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457200" indent="-457200" algn="l" defTabSz="457200"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	•	COLOR (one red dot on a background of grays and blacks)</a:t>
            </a:r>
            <a:endParaRPr b="1" sz="2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457200" indent="-457200" algn="l" defTabSz="457200"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	•	VALUE-Tone (a light or dark area in the middle of its opposite</a:t>
            </a:r>
            <a:endParaRPr b="1" sz="2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457200" indent="-457200" algn="l" defTabSz="457200"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	•	TEXTURE (rough vs. smooth)</a:t>
            </a:r>
            <a:endParaRPr b="1" sz="25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457200" indent="-457200" algn="l" defTabSz="457200"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endParaRPr b="1" sz="2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457200" indent="-457200" algn="l" defTabSz="457200"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	•	Contrast can also be created by </a:t>
            </a:r>
            <a:br>
              <a:rPr b="1"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b="1"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contrasting orientation in space (horizontal, vertical, diagonal)</a:t>
            </a:r>
            <a:endParaRPr b="1" sz="25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457200" indent="-457200" algn="l" defTabSz="457200"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endParaRPr b="1" sz="2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457200" indent="-457200" algn="l" defTabSz="457200"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	•	SHAPES (a geometric shape in an otherwise naturalistic image) and size.</a:t>
            </a:r>
            <a:endParaRPr b="1" sz="25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457200" indent="-457200" algn="l" defTabSz="457200"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endParaRPr b="1" sz="2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457200" indent="-457200" algn="l" defTabSz="457200"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	•	</a:t>
            </a:r>
            <a:r>
              <a:rPr b="1" sz="2500" u="sng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An anomaly, or something that departs from the norm, </a:t>
            </a:r>
            <a:r>
              <a:rPr b="1"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will also stand </a:t>
            </a:r>
            <a:endParaRPr b="1" sz="25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457200" indent="-457200" algn="l" defTabSz="457200"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        out and grab our attention, for example a person wearing a snowsuit</a:t>
            </a:r>
            <a:endParaRPr b="1" sz="25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457200" indent="-457200" algn="l" defTabSz="457200"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        on a tropical beach.</a:t>
            </a:r>
            <a:endParaRPr b="1" sz="16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38" y="381148"/>
            <a:ext cx="12989124" cy="8138642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/>
        </p:nvSpPr>
        <p:spPr>
          <a:xfrm>
            <a:off x="578865" y="8667750"/>
            <a:ext cx="1133906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What do you notice 1st? What do you notice 2nd?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597" y="687189"/>
            <a:ext cx="11127814" cy="74392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3C6E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3C6E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